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F0293-45DB-4781-9FFA-0B4E6CC780A3}">
          <p14:sldIdLst>
            <p14:sldId id="348"/>
          </p14:sldIdLst>
        </p14:section>
        <p14:section name="Important information &amp; resources" id="{805B9579-48F8-47C4-B315-EA5068348044}">
          <p14:sldIdLst>
            <p14:sldId id="344"/>
          </p14:sldIdLst>
        </p14:section>
        <p14:section name="Experience Cloud Core Services" id="{7EA1DEED-67BD-4AC5-B233-A892AD57C8AD}">
          <p14:sldIdLst>
            <p14:sldId id="10437"/>
          </p14:sldIdLst>
        </p14:section>
        <p14:section name="Customer Support Services" id="{BC9E4873-2F44-4ACB-8BBC-7F66D47CD332}">
          <p14:sldIdLst>
            <p14:sldId id="10990"/>
            <p14:sldId id="10988"/>
            <p14:sldId id="10989"/>
            <p14:sldId id="10986"/>
            <p14:sldId id="10987"/>
          </p14:sldIdLst>
        </p14:section>
        <p14:section name="Your Adobe Solutions" id="{759DB6D9-CF6E-4397-9998-50EDF48D4E04}">
          <p14:sldIdLst>
            <p14:sldId id="10956"/>
            <p14:sldId id="10957"/>
            <p14:sldId id="10974"/>
            <p14:sldId id="10959"/>
            <p14:sldId id="10960"/>
            <p14:sldId id="10961"/>
            <p14:sldId id="10962"/>
            <p14:sldId id="10976"/>
            <p14:sldId id="10977"/>
            <p14:sldId id="10978"/>
            <p14:sldId id="10975"/>
          </p14:sldIdLst>
        </p14:section>
        <p14:section name="How to submit support ticket" id="{FB4B4DEE-A04C-4EBD-A644-91D10EC9798F}">
          <p14:sldIdLst>
            <p14:sldId id="10980"/>
            <p14:sldId id="10981"/>
            <p14:sldId id="10982"/>
            <p14:sldId id="10983"/>
            <p14:sldId id="10984"/>
            <p14:sldId id="10985"/>
          </p14:sldIdLst>
        </p14:section>
        <p14:section name="Engaging with Adobe Customer Support" id="{614CC2FA-9910-4258-8CB5-14649164C836}">
          <p14:sldIdLst>
            <p14:sldId id="10964"/>
          </p14:sldIdLst>
        </p14:section>
        <p14:section name="Tools &amp; Resources" id="{82DABEE1-291E-4CA9-B1BA-984D0702D401}">
          <p14:sldIdLst>
            <p14:sldId id="10966"/>
            <p14:sldId id="10967"/>
            <p14:sldId id="392"/>
          </p14:sldIdLst>
        </p14:section>
        <p14:section name="Premier Support Offerings"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10/26/21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10/26/21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10/26/21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10/26/21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 TargetMode="External"/><Relationship Id="rId4" Type="http://schemas.openxmlformats.org/officeDocument/2006/relationships/image" Target="../media/image25.png"/><Relationship Id="rId9" Type="http://schemas.openxmlformats.org/officeDocument/2006/relationships/hyperlink" Target="https://experienceleague.adobe.com/?lang=en&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n&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n&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security/products/experience-manager.html" TargetMode="External"/><Relationship Id="rId11" Type="http://schemas.openxmlformats.org/officeDocument/2006/relationships/hyperlink" Target="https://experienceleague.adobe.com/docs/experience-manager-cloud-service/landing/home.html?lang=en"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n"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n" TargetMode="External"/><Relationship Id="rId9" Type="http://schemas.openxmlformats.org/officeDocument/2006/relationships/hyperlink" Target="https://experienceleague.adobe.com/docs/experience-manager-learn/forms/overview.html"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 TargetMode="External"/><Relationship Id="rId7" Type="http://schemas.openxmlformats.org/officeDocument/2006/relationships/hyperlink" Target="https://experienceleague.adobe.com/docs/campaign-standard.html"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 TargetMode="External"/><Relationship Id="rId2" Type="http://schemas.openxmlformats.org/officeDocument/2006/relationships/hyperlink" Target="https://experienceleague.adobe.com/docs/experience-platform.html"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n&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n#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en"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elpx.adobe.com/experience-cloud/tutori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contact/dma-external/DMACustomeCareRegionalPhoneNumbers.html" TargetMode="External"/><Relationship Id="rId4" Type="http://schemas.openxmlformats.org/officeDocument/2006/relationships/hyperlink" Target="https://experienceleague.adobe.com/?support-solution=Campaign#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n"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n&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en-US" sz="3600">
                <a:latin typeface="+mj-lt"/>
              </a:rPr>
              <a:t>Adobe Experience Cloud</a:t>
            </a:r>
            <a:br>
              <a:rPr lang="en-US" sz="3600">
                <a:latin typeface="+mj-lt"/>
              </a:rPr>
            </a:br>
            <a:r>
              <a:rPr lang="en-US" sz="3600">
                <a:latin typeface="+mj-lt"/>
              </a:rPr>
              <a:t>Customer Support Guide</a:t>
            </a:r>
            <a:endParaRPr lang="en-US"/>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en-US" b="0">
                <a:latin typeface="Adobe Clean ExtraBold" panose="020B0903020404020204" pitchFamily="34" charset="0"/>
              </a:rPr>
              <a:t>Information and resources, you need to maximize value of your Adobe solution.</a:t>
            </a:r>
            <a:endParaRPr lang="en-US" b="0">
              <a:latin typeface="+mn-lt"/>
            </a:endParaRP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Audience Manager: </a:t>
            </a:r>
            <a:r>
              <a:rPr lang="en-US">
                <a:solidFill>
                  <a:schemeClr val="tx1"/>
                </a:solidFill>
                <a:latin typeface="+mj-lt"/>
              </a:rPr>
              <a:t>Data management platform that helps you build unique audience profiles so you can identify your most valuable segments and use them across any digital channel.</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Understand Your Audiences</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Get a complete view of your audience by combining all of your data sources in one place.</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New Segments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Continually discover and organize new, valuable segments for smarter targeting and personalization.</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Advertise Effectively</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Make your ad campaigns more productive by targeting specific segments on any platform.</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u="sng">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u="sng">
                <a:solidFill>
                  <a:schemeClr val="bg1"/>
                </a:solidFill>
                <a:latin typeface="+mj-lt"/>
              </a:endParaRP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9">
                    <a:extLst>
                      <a:ext uri="{A12FA001-AC4F-418D-AE19-62706E023703}">
                        <ahyp:hlinkClr xmlns:ahyp="http://schemas.microsoft.com/office/drawing/2018/hyperlinkcolor" val="tx"/>
                      </a:ext>
                    </a:extLst>
                  </a:hlinkClick>
                </a:rPr>
                <a:t>Learn &amp; Support</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Audience Manager Documentation</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endParaRPr lang="en-US" sz="1400">
                <a:solidFill>
                  <a:schemeClr val="bg1"/>
                </a:solidFill>
                <a:latin typeface="+mj-lt"/>
              </a:endParaRP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Audience Manager Community</a:t>
              </a:r>
              <a:endParaRPr lang="en-US" sz="1400">
                <a:solidFill>
                  <a:schemeClr val="bg1"/>
                </a:solidFill>
                <a:latin typeface="+mj-lt"/>
              </a:endParaRP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The best experiences are consistently personal. Use our unified, progressive profile to give the best experience through every channel.</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Running isolated tests in silos just doesn’t cut it. Easily test everything through every channel every time.</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Take omnichannel 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to the masses</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Stop guessing with A/B and multivariate testing</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Improve every experience with AI-powered automation &amp; scale</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and personalize to every visitor, applying artificial intelligence with a single click.</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Target: </a:t>
            </a:r>
            <a:r>
              <a:rPr lang="en-US">
                <a:solidFill>
                  <a:schemeClr val="tx1"/>
                </a:solidFill>
                <a:latin typeface="+mj-lt"/>
              </a:rPr>
              <a:t>makes it easy to identify your best content through tests that are easy to execute. So, you can deliver the right experience to the right customer.</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3">
                    <a:extLst>
                      <a:ext uri="{A12FA001-AC4F-418D-AE19-62706E023703}">
                        <ahyp:hlinkClr xmlns:ahyp="http://schemas.microsoft.com/office/drawing/2018/hyperlinkcolor" val="tx"/>
                      </a:ext>
                    </a:extLst>
                  </a:hlinkClick>
                </a:rPr>
                <a:t>Target Community</a:t>
              </a:r>
              <a:endParaRPr lang="en-US" sz="1400">
                <a:solidFill>
                  <a:schemeClr val="bg1"/>
                </a:solidFill>
                <a:latin typeface="+mj-lt"/>
              </a:endParaRP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4">
                    <a:extLst>
                      <a:ext uri="{A12FA001-AC4F-418D-AE19-62706E023703}">
                        <ahyp:hlinkClr xmlns:ahyp="http://schemas.microsoft.com/office/drawing/2018/hyperlinkcolor" val="tx"/>
                      </a:ext>
                    </a:extLst>
                  </a:hlinkClick>
                </a:rPr>
                <a:t>Learn &amp; Support</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5">
                    <a:extLst>
                      <a:ext uri="{A12FA001-AC4F-418D-AE19-62706E023703}">
                        <ahyp:hlinkClr xmlns:ahyp="http://schemas.microsoft.com/office/drawing/2018/hyperlinkcolor" val="tx"/>
                      </a:ext>
                    </a:extLst>
                  </a:hlinkClick>
                </a:rPr>
                <a:t>Target Exchange</a:t>
              </a:r>
              <a:endParaRPr lang="en-US" sz="1400">
                <a:solidFill>
                  <a:schemeClr val="bg1"/>
                </a:solidFill>
                <a:latin typeface="+mj-lt"/>
              </a:endParaRP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6">
                    <a:extLst>
                      <a:ext uri="{A12FA001-AC4F-418D-AE19-62706E023703}">
                        <ahyp:hlinkClr xmlns:ahyp="http://schemas.microsoft.com/office/drawing/2018/hyperlinkcolor" val="tx"/>
                      </a:ext>
                    </a:extLst>
                  </a:hlinkClick>
                </a:rPr>
                <a:t>Target Documentation</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Manager: </a:t>
            </a:r>
            <a:r>
              <a:rPr lang="en-US">
                <a:solidFill>
                  <a:schemeClr val="tx1"/>
                </a:solidFill>
                <a:latin typeface="+mj-lt"/>
              </a:rPr>
              <a:t>powerful platform to manage and deliver connected digital experiences across the customer journey from online to physical interactions.</a:t>
            </a:r>
            <a:endParaRPr lang="en-US">
              <a:latin typeface="+mj-lt"/>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Experience Manager Community</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Core Components</a:t>
              </a:r>
              <a:endParaRPr lang="en-US" sz="1400">
                <a:solidFill>
                  <a:schemeClr val="bg1"/>
                </a:solidFill>
                <a:latin typeface="+mj-lt"/>
              </a:endParaRP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Ask the Expert Sessions</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6">
                    <a:extLst>
                      <a:ext uri="{A12FA001-AC4F-418D-AE19-62706E023703}">
                        <ahyp:hlinkClr xmlns:ahyp="http://schemas.microsoft.com/office/drawing/2018/hyperlinkcolor" val="tx"/>
                      </a:ext>
                    </a:extLst>
                  </a:hlinkClick>
                </a:rPr>
                <a:t>Experience Manager Security Updates</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Implementation Guide AEM Sites</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 Experience Manager Assets</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9">
                    <a:extLst>
                      <a:ext uri="{A12FA001-AC4F-418D-AE19-62706E023703}">
                        <ahyp:hlinkClr xmlns:ahyp="http://schemas.microsoft.com/office/drawing/2018/hyperlinkcolor" val="tx"/>
                      </a:ext>
                    </a:extLst>
                  </a:hlinkClick>
                </a:rPr>
                <a:t>Implementation Guide Experience Manager Forms</a:t>
              </a:r>
              <a:endParaRPr lang="en-US" sz="1400">
                <a:solidFill>
                  <a:schemeClr val="bg1"/>
                </a:solidFill>
                <a:latin typeface="+mj-lt"/>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0">
                    <a:extLst>
                      <a:ext uri="{A12FA001-AC4F-418D-AE19-62706E023703}">
                        <ahyp:hlinkClr xmlns:ahyp="http://schemas.microsoft.com/office/drawing/2018/hyperlinkcolor" val="tx"/>
                      </a:ext>
                    </a:extLst>
                  </a:hlinkClick>
                </a:rPr>
                <a:t>Experience Manager as a Cloud Service Overview</a:t>
              </a:r>
              <a:endParaRPr lang="en-US" sz="1400">
                <a:solidFill>
                  <a:schemeClr val="bg1"/>
                </a:solidFill>
                <a:latin typeface="+mj-lt"/>
              </a:endParaRP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1">
                    <a:extLst>
                      <a:ext uri="{A12FA001-AC4F-418D-AE19-62706E023703}">
                        <ahyp:hlinkClr xmlns:ahyp="http://schemas.microsoft.com/office/drawing/2018/hyperlinkcolor" val="tx"/>
                      </a:ext>
                    </a:extLst>
                  </a:hlinkClick>
                </a:rPr>
                <a:t>Experience Manager as Cloud Service User &amp; Implementation Guides </a:t>
              </a:r>
              <a:endParaRPr lang="en-US" sz="1400">
                <a:solidFill>
                  <a:schemeClr val="bg1"/>
                </a:solidFill>
                <a:latin typeface="+mj-lt"/>
              </a:endParaRP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Content Management System</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Asset Management</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Digital Enrollment </a:t>
              </a:r>
              <a:br>
                <a:rPr lang="en-US" sz="1600" kern="0">
                  <a:solidFill>
                    <a:srgbClr val="FFFFFF"/>
                  </a:solidFill>
                  <a:latin typeface="Adobe Clean ExtraBold"/>
                </a:rPr>
              </a:br>
              <a:r>
                <a:rPr lang="en-US" sz="1600" kern="0">
                  <a:solidFill>
                    <a:srgbClr val="FFFFFF"/>
                  </a:solidFill>
                  <a:latin typeface="Adobe Clean ExtraBold"/>
                </a:rPr>
                <a:t>and Forms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Digital Signage</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Create and manage your digital experience across all channels with automated tools that make scaling effortless.</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en-US" sz="1200"/>
              <a:t>Spend more time on experiences and less time searching for and adapting content.</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End-to-end solution that connects your forms and communications processes.</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en-US" sz="1200"/>
              <a:t>The first cloud-native enterprise-grade content management system featuring optimal performance, with great SLAs and security.</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Easily connect online and in-store experiences with interactive signage that’s responsive to customer data and on-side triggers.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22">
                    <a:extLst>
                      <a:ext uri="{A12FA001-AC4F-418D-AE19-62706E023703}">
                        <ahyp:hlinkClr xmlns:ahyp="http://schemas.microsoft.com/office/drawing/2018/hyperlinkcolor" val="tx"/>
                      </a:ext>
                    </a:extLst>
                  </a:hlinkClick>
                </a:rPr>
                <a:t>Experience Manager Documentation</a:t>
              </a:r>
              <a:endParaRPr lang="en-US">
                <a:solidFill>
                  <a:srgbClr val="FFFFFF"/>
                </a:solidFill>
              </a:endParaRP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Campaign: </a:t>
            </a:r>
            <a:r>
              <a:rPr lang="en-US">
                <a:solidFill>
                  <a:schemeClr val="tx1"/>
                </a:solidFill>
                <a:latin typeface="+mj-lt"/>
              </a:rPr>
              <a:t>Cross-channel campaign management tool that helps you improve and personalize campaigns across all of your media.</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Simplify Campaign Management</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a:t>Manage your data and monitor the performance of your campaigns from one place.</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Be More Engaging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Use personalized, contextual, and real-time messages to deliver a compelling customer experience.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Automate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Use marketing automation to increase your campaign productivity and reduce your time to market.</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Implementation Guide Campaign Classic</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Campaign Community Classic</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 Campaign Classic</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5">
                    <a:extLst>
                      <a:ext uri="{A12FA001-AC4F-418D-AE19-62706E023703}">
                        <ahyp:hlinkClr xmlns:ahyp="http://schemas.microsoft.com/office/drawing/2018/hyperlinkcolor" val="tx"/>
                      </a:ext>
                    </a:extLst>
                  </a:hlinkClick>
                </a:rPr>
                <a:t>Implementation Guide Campaign Standard</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6">
                    <a:extLst>
                      <a:ext uri="{A12FA001-AC4F-418D-AE19-62706E023703}">
                        <ahyp:hlinkClr xmlns:ahyp="http://schemas.microsoft.com/office/drawing/2018/hyperlinkcolor" val="tx"/>
                      </a:ext>
                    </a:extLst>
                  </a:hlinkClick>
                </a:rPr>
                <a:t>Campaign Community Standard</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extLst>
                      <a:ext uri="{A12FA001-AC4F-418D-AE19-62706E023703}">
                        <ahyp:hlinkClr xmlns:ahyp="http://schemas.microsoft.com/office/drawing/2018/hyperlinkcolor" val="tx"/>
                      </a:ext>
                    </a:extLst>
                  </a:hlinkClick>
                </a:rPr>
                <a:t>Learn &amp; Support Campaign Standard</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8">
                    <a:extLst>
                      <a:ext uri="{A12FA001-AC4F-418D-AE19-62706E023703}">
                        <ahyp:hlinkClr xmlns:ahyp="http://schemas.microsoft.com/office/drawing/2018/hyperlinkcolor" val="tx"/>
                      </a:ext>
                    </a:extLst>
                  </a:hlinkClick>
                </a:rPr>
                <a:t>Campaign Exchange</a:t>
              </a:r>
              <a:endParaRPr lang="en-US" sz="1400">
                <a:solidFill>
                  <a:schemeClr val="bg1"/>
                </a:solidFill>
                <a:latin typeface="+mj-lt"/>
              </a:endParaRP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Experience Platform: </a:t>
            </a:r>
            <a:r>
              <a:rPr lang="en-US" b="0" i="0">
                <a:solidFill>
                  <a:srgbClr val="000000"/>
                </a:solidFill>
                <a:effectLst/>
                <a:latin typeface="+mj-lt"/>
              </a:rPr>
              <a:t>Platform enables organizations to centralize and standardize customer data and content from any system and apply data science and machine learning to dramatically improve the design and delivery of rich, personalized customer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n-US" sz="1400" b="0" i="0">
                  <a:solidFill>
                    <a:srgbClr val="000000"/>
                  </a:solidFill>
                  <a:effectLst/>
                  <a:latin typeface="adobe-clean-ux"/>
                </a:rPr>
                <a:t>Adobe’s next-generation solution for cross-channel analytics, based on Adobe Experience Platform</a:t>
              </a:r>
              <a:endParaRPr lang="en-US" sz="1400"/>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As a business user, learn how to combine event, orchestration, and action activities to build a journey</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en-US" sz="1400"/>
                <a:t>Achieve a single view of your customer by combining data from across the enterprise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Experience Platform Community</a:t>
              </a:r>
              <a:endParaRPr lang="en-US" sz="1050" kern="1400">
                <a:ln>
                  <a:noFill/>
                </a:ln>
                <a:solidFill>
                  <a:schemeClr val="bg1"/>
                </a:solidFill>
                <a:effectLst/>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rgbClr val="FFFFFF"/>
                  </a:solidFill>
                  <a:effectLst/>
                  <a:latin typeface="+mj-lt"/>
                  <a:hlinkClick r:id="rId4">
                    <a:extLst>
                      <a:ext uri="{A12FA001-AC4F-418D-AE19-62706E023703}">
                        <ahyp:hlinkClr xmlns:ahyp="http://schemas.microsoft.com/office/drawing/2018/hyperlinkcolor" val="tx"/>
                      </a:ext>
                    </a:extLst>
                  </a:hlinkClick>
                </a:rPr>
                <a:t>Learn &amp; Support</a:t>
              </a:r>
              <a:endParaRPr lang="en-US" sz="1050" kern="1400">
                <a:ln>
                  <a:noFill/>
                </a:ln>
                <a:solidFill>
                  <a:srgbClr val="FFFFFF"/>
                </a:solidFill>
                <a:effectLst/>
                <a:latin typeface="+mj-lt"/>
                <a:hlinkClick r:id="rId4">
                  <a:extLst>
                    <a:ext uri="{A12FA001-AC4F-418D-AE19-62706E023703}">
                      <ahyp:hlinkClr xmlns:ahyp="http://schemas.microsoft.com/office/drawing/2018/hyperlinkcolor" val="tx"/>
                    </a:ext>
                  </a:extLst>
                </a:hlinkClick>
              </a:endParaRP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Experience Platform Exchange</a:t>
              </a:r>
              <a:endParaRPr lang="en-US" sz="1050" kern="1400">
                <a:ln>
                  <a:noFill/>
                </a:ln>
                <a:solidFill>
                  <a:schemeClr val="bg1"/>
                </a:solidFill>
                <a:effectLst/>
                <a:latin typeface="+mj-lt"/>
              </a:endParaRP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Experience Platform Documentation</a:t>
              </a:r>
              <a:endParaRPr lang="en-US" sz="1050" kern="1400">
                <a:ln>
                  <a:noFill/>
                </a:ln>
                <a:solidFill>
                  <a:schemeClr val="bg1"/>
                </a:solidFill>
                <a:effectLst/>
                <a:latin typeface="+mj-lt"/>
              </a:endParaRP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solidFill>
                    <a:schemeClr val="bg1"/>
                  </a:solidFill>
                  <a:latin typeface="+mj-lt"/>
                  <a:hlinkClick r:id="rId12">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Primetime: </a:t>
            </a:r>
            <a:r>
              <a:rPr lang="en-US">
                <a:solidFill>
                  <a:schemeClr val="tx1"/>
                </a:solidFill>
                <a:latin typeface="+mj-lt"/>
              </a:rPr>
              <a:t>Multiscreen TV platform that helps broadcasters, cable networks and service providers create and monetize engaging and personalized TV and film experiences.</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Deliver TV Everywhere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en-US" sz="1400"/>
                <a:t>Give viewers the TV and film content they want anywhere, across 3.4 billion devices.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Create Flexible Workflows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Add modular capabilities to your existing broadcast and distribution workflows, including VOD, live and linear TV.</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Offer Insights and Results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Insights from Adobe Marketing Cloud integrations allow media sellers to optimize campaign and ad delivery in real time.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2">
                    <a:extLst>
                      <a:ext uri="{A12FA001-AC4F-418D-AE19-62706E023703}">
                        <ahyp:hlinkClr xmlns:ahyp="http://schemas.microsoft.com/office/drawing/2018/hyperlinkcolor" val="tx"/>
                      </a:ext>
                    </a:extLst>
                  </a:hlinkClick>
                </a:rPr>
                <a:t>Primetime Documentation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en-US" sz="1400">
                  <a:solidFill>
                    <a:srgbClr val="FFFFFF"/>
                  </a:solidFill>
                  <a:latin typeface="+mj-lt"/>
                  <a:hlinkClick r:id="rId3">
                    <a:extLst>
                      <a:ext uri="{A12FA001-AC4F-418D-AE19-62706E023703}">
                        <ahyp:hlinkClr xmlns:ahyp="http://schemas.microsoft.com/office/drawing/2018/hyperlinkcolor" val="tx"/>
                      </a:ext>
                    </a:extLst>
                  </a:hlinkClick>
                </a:rPr>
                <a:t>Learn &amp; Support</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Marketo Engage: </a:t>
            </a:r>
            <a:r>
              <a:rPr lang="en-US">
                <a:solidFill>
                  <a:schemeClr val="tx1"/>
                </a:solidFill>
                <a:latin typeface="+mj-lt"/>
              </a:rPr>
              <a:t>Keep customers engaged every step of the way by radically transforming the customer experience management with Marketo Engage.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Grow Customer Relationships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Retain &amp; grow customers through data-driven engagement. Improve customer experience. Enablement better onboarding and long-term customer success.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Scale up Your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Increase scale and efficiency like a pro. Tap into technology to grow reach, quality and ROI.</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Master Account-Based Marketing</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Acquire, retain, and grow your high-value accounts. Quickly build target account lists. Measure &amp; optimize ABM holistically. Get a seamless cross-channel experience.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Marketo Community</a:t>
              </a:r>
              <a:endParaRPr lang="en-US" sz="140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Marketo Documentation</a:t>
              </a:r>
              <a:endParaRPr lang="en-US" sz="1050" kern="1400">
                <a:ln>
                  <a:noFill/>
                </a:ln>
                <a:solidFill>
                  <a:schemeClr val="bg1"/>
                </a:solidFill>
                <a:effectLst/>
                <a:latin typeface="+mj-lt"/>
              </a:endParaRP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Support Portal</a:t>
              </a:r>
              <a:endParaRPr lang="en-US" sz="140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Commerce: </a:t>
            </a:r>
            <a:r>
              <a:rPr lang="en-US">
                <a:solidFill>
                  <a:schemeClr val="tx1"/>
                </a:solidFill>
                <a:latin typeface="+mj-lt"/>
              </a:rPr>
              <a:t>End-to-end commerce that grows with you — any size, any place.</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Single Platform for all your needs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Whether you’re a B2B ready to go direct to consumer (D2C) or a B2C, Adobe Commerce lets you manage multiple sales channels and brands and expand into new countries, simply, from one platform.</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Intelligence from industry-leading AI</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Intelligent commerce, powered by Adobe Sensei AI, provides actionable data analysis and automates back-end workflows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Extensible to incorporate technology</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n-US" sz="1400"/>
                <a:t>Adobe Commerce is completely scalable and extensible, with a modular core and headless capabilities that allow you to quickly incorporate new technologies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solidFill>
                    <a:schemeClr val="bg1"/>
                  </a:solidFill>
                  <a:latin typeface="+mj-lt"/>
                  <a:hlinkClick r:id="rId3">
                    <a:extLst>
                      <a:ext uri="{A12FA001-AC4F-418D-AE19-62706E023703}">
                        <ahyp:hlinkClr xmlns:ahyp="http://schemas.microsoft.com/office/drawing/2018/hyperlinkcolor" val="tx"/>
                      </a:ext>
                    </a:extLst>
                  </a:hlinkClick>
                </a:rPr>
                <a:t>Knowledgebase</a:t>
              </a:r>
              <a:endParaRPr lang="en-US" sz="1050" kern="1400">
                <a:ln>
                  <a:noFill/>
                </a:ln>
                <a:solidFill>
                  <a:schemeClr val="bg1"/>
                </a:solidFill>
                <a:effectLst/>
                <a:latin typeface="+mj-lt"/>
              </a:endParaRP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Commerce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Commerce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8">
                    <a:extLst>
                      <a:ext uri="{A12FA001-AC4F-418D-AE19-62706E023703}">
                        <ahyp:hlinkClr xmlns:ahyp="http://schemas.microsoft.com/office/drawing/2018/hyperlinkcolor" val="tx"/>
                      </a:ext>
                    </a:extLst>
                  </a:hlinkClick>
                </a:rPr>
                <a:t>Commerce Documentation</a:t>
              </a:r>
              <a:endParaRPr lang="en-US" sz="1050" kern="1400">
                <a:ln>
                  <a:noFill/>
                </a:ln>
                <a:solidFill>
                  <a:schemeClr val="bg1"/>
                </a:solidFill>
                <a:effectLst/>
                <a:latin typeface="+mj-lt"/>
              </a:endParaRP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ln>
                    <a:noFill/>
                  </a:ln>
                  <a:solidFill>
                    <a:schemeClr val="bg1"/>
                  </a:solidFill>
                  <a:effectLst/>
                  <a:latin typeface="+mj-lt"/>
                  <a:hlinkClick r:id="rId13">
                    <a:extLst>
                      <a:ext uri="{A12FA001-AC4F-418D-AE19-62706E023703}">
                        <ahyp:hlinkClr xmlns:ahyp="http://schemas.microsoft.com/office/drawing/2018/hyperlinkcolor" val="tx"/>
                      </a:ext>
                    </a:extLst>
                  </a:hlinkClick>
                </a:rPr>
                <a:t>Create Support Case</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en-US">
                <a:latin typeface="+mj-lt"/>
              </a:rPr>
              <a:t>Adobe Workfront: </a:t>
            </a:r>
            <a:r>
              <a:rPr lang="en-US">
                <a:solidFill>
                  <a:schemeClr val="tx1"/>
                </a:solidFill>
                <a:latin typeface="+mj-lt"/>
              </a:rPr>
              <a:t>Connect, collaborate, and execute on complex workflows—from anywhere. </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Adobe Workfront in Action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en-US" sz="1400"/>
                <a:t>Plan, prioritize, and iterate your work.</a:t>
              </a:r>
            </a:p>
            <a:p>
              <a:pPr algn="ctr"/>
              <a:r>
                <a:rPr lang="en-US" sz="1400"/>
                <a:t>Connect, collaborate, and finish work faster.</a:t>
              </a:r>
            </a:p>
            <a:p>
              <a:pPr algn="ctr"/>
              <a:r>
                <a:rPr lang="en-US" sz="1400"/>
                <a:t>Streamline and optimize processes. Measure and report on progress.</a:t>
              </a:r>
            </a:p>
            <a:p>
              <a:pPr algn="ctr"/>
              <a:r>
                <a:rPr lang="en-US" sz="1400"/>
                <a:t>Keep work aligned with strategy.</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305580"/>
            <a:chOff x="340538" y="1413856"/>
            <a:chExt cx="3679201" cy="230558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30558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Workfront Features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en-US" sz="1400"/>
                <a:t>With Workfront, enterprise work management can help your company, departments plan, predict, collaborate, evolve, and deliver their best work.</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373604"/>
            <a:chOff x="340538" y="1413856"/>
            <a:chExt cx="3679201" cy="2313969"/>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9214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Enterprise Management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169551"/>
            </a:xfrm>
            <a:prstGeom prst="rect">
              <a:avLst/>
            </a:prstGeom>
            <a:noFill/>
          </p:spPr>
          <p:txBody>
            <a:bodyPr wrap="square">
              <a:spAutoFit/>
            </a:bodyPr>
            <a:lstStyle/>
            <a:p>
              <a:pPr algn="ctr"/>
              <a:r>
                <a:rPr lang="en-US" sz="1400"/>
                <a:t>Workfront provides marketing and creative teams that use Adobe products with an enterprise platform for modern work management increasing overall productivity across the business.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Implementation Guide</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Getting Started</a:t>
              </a:r>
              <a:endParaRPr lang="en-US" sz="1050" kern="1400">
                <a:ln>
                  <a:noFill/>
                </a:ln>
                <a:solidFill>
                  <a:schemeClr val="bg1"/>
                </a:solidFill>
                <a:effectLst/>
                <a:latin typeface="+mj-lt"/>
              </a:endParaRP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4">
                    <a:extLst>
                      <a:ext uri="{A12FA001-AC4F-418D-AE19-62706E023703}">
                        <ahyp:hlinkClr xmlns:ahyp="http://schemas.microsoft.com/office/drawing/2018/hyperlinkcolor" val="tx"/>
                      </a:ext>
                    </a:extLst>
                  </a:hlinkClick>
                </a:rPr>
                <a:t>Workfront Community</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5">
                    <a:extLst>
                      <a:ext uri="{A12FA001-AC4F-418D-AE19-62706E023703}">
                        <ahyp:hlinkClr xmlns:ahyp="http://schemas.microsoft.com/office/drawing/2018/hyperlinkcolor" val="tx"/>
                      </a:ext>
                    </a:extLst>
                  </a:hlinkClick>
                </a:rPr>
                <a:t>Workfront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Workfront Documentation</a:t>
              </a:r>
              <a:endParaRPr lang="en-US" sz="1050" kern="1400">
                <a:ln>
                  <a:noFill/>
                </a:ln>
                <a:solidFill>
                  <a:schemeClr val="bg1"/>
                </a:solidFill>
                <a:effectLst/>
                <a:latin typeface="+mj-lt"/>
              </a:endParaRP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Workfront Support Portal</a:t>
              </a:r>
              <a:endParaRPr lang="en-US" sz="1050" kern="1400">
                <a:ln>
                  <a:noFill/>
                </a:ln>
                <a:solidFill>
                  <a:schemeClr val="bg1"/>
                </a:solidFill>
                <a:effectLst/>
                <a:latin typeface="+mj-lt"/>
              </a:endParaRP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Ad Cloud: </a:t>
            </a:r>
            <a:r>
              <a:rPr lang="en-US">
                <a:solidFill>
                  <a:schemeClr val="tx1"/>
                </a:solidFill>
                <a:latin typeface="+mj-lt"/>
              </a:rPr>
              <a:t>helps you forecast the best mix of search, display and dynamic ads based on your budget. It also automates the execution of your media plan.</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See the Big Picture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en-US" sz="1400"/>
                <a:t>Get a complete view of your campaign performance across search, display and social to better understand how customers interact with your brand.</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Act with Confidence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n-US" sz="1400"/>
                <a:t>The accuracy reporting feature helps you know when and where to invest your online advertising budget.</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Maximize Your Budget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n-US" sz="1400"/>
                <a:t>Get more return from your advertising budget, knowing it’s being spent in the most strategic and efficient way.</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232299"/>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3">
                      <a:extLst>
                        <a:ext uri="{A12FA001-AC4F-418D-AE19-62706E023703}">
                          <ahyp:hlinkClr xmlns:ahyp="http://schemas.microsoft.com/office/drawing/2018/hyperlinkcolor" val="tx"/>
                        </a:ext>
                      </a:extLst>
                    </a:hlinkClick>
                  </a:rPr>
                  <a:t>Advertising Cloud Community</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4">
                      <a:extLst>
                        <a:ext uri="{A12FA001-AC4F-418D-AE19-62706E023703}">
                          <ahyp:hlinkClr xmlns:ahyp="http://schemas.microsoft.com/office/drawing/2018/hyperlinkcolor" val="tx"/>
                        </a:ext>
                      </a:extLst>
                    </a:hlinkClick>
                  </a:rPr>
                  <a:t>Learn &amp; Support</a:t>
                </a:r>
                <a:endParaRPr lang="en-US" sz="1400">
                  <a:solidFill>
                    <a:schemeClr val="bg1"/>
                  </a:solidFill>
                  <a:latin typeface="+mj-lt"/>
                </a:endParaRP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en-US" sz="2800"/>
              <a:t>Important information &amp; resources</a:t>
            </a:r>
            <a:endParaRPr lang="en-US"/>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en-US" sz="2400">
                    <a:solidFill>
                      <a:schemeClr val="bg1"/>
                    </a:solidFill>
                  </a:rPr>
                  <a:t>4</a:t>
                </a:r>
                <a:endParaRPr lang="en-US" sz="2000">
                  <a:solidFill>
                    <a:schemeClr val="bg1"/>
                  </a:solidFill>
                </a:endParaRP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How to Submit a Support Ticket</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en-US" sz="2400">
                    <a:solidFill>
                      <a:schemeClr val="accent6"/>
                    </a:solidFill>
                  </a:rPr>
                  <a:t>1</a:t>
                </a:r>
                <a:endParaRPr lang="en-US" sz="2000">
                  <a:solidFill>
                    <a:schemeClr val="accent6"/>
                  </a:solidFill>
                </a:endParaRP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rgbClr val="FF0000"/>
                    </a:solidFill>
                  </a:rPr>
                  <a:t>Adobe Experience Core Services</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en-US" sz="2400">
                    <a:solidFill>
                      <a:schemeClr val="bg1"/>
                    </a:solidFill>
                  </a:rPr>
                  <a:t>3</a:t>
                </a:r>
                <a:endParaRPr lang="en-US" sz="2000">
                  <a:solidFill>
                    <a:schemeClr val="bg1"/>
                  </a:solidFill>
                </a:endParaRP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Your Adobe Solutions</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en-US" sz="2400">
                    <a:solidFill>
                      <a:schemeClr val="bg1"/>
                    </a:solidFill>
                  </a:rPr>
                  <a:t>2</a:t>
                </a:r>
                <a:endParaRPr lang="en-US" sz="2000">
                  <a:solidFill>
                    <a:schemeClr val="bg1"/>
                  </a:solidFill>
                </a:endParaRP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Customer Support Services</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en-US" sz="2400">
                    <a:solidFill>
                      <a:schemeClr val="bg1"/>
                    </a:solidFill>
                  </a:rPr>
                  <a:t>5</a:t>
                </a:r>
                <a:endParaRPr lang="en-US" sz="2000">
                  <a:solidFill>
                    <a:schemeClr val="bg1"/>
                  </a:solidFill>
                </a:endParaRP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Engaging with Adobe Support</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en-US" sz="2400">
                    <a:solidFill>
                      <a:schemeClr val="bg1"/>
                    </a:solidFill>
                  </a:rPr>
                  <a:t>6</a:t>
                </a:r>
                <a:endParaRPr lang="en-US" sz="2000">
                  <a:solidFill>
                    <a:schemeClr val="bg1"/>
                  </a:solidFill>
                </a:endParaRP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Tools &amp; Resources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en-US"/>
              <a:t>Create a Support Case | Adobe Experience Manager, Adobe Experience Platform &amp; 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en-US" sz="1400">
                <a:latin typeface="+mn-lt"/>
              </a:rPr>
              <a:t>Follow the below steps to create a support case in the Admin Console for the following solutions: </a:t>
            </a:r>
          </a:p>
          <a:p>
            <a:pPr marL="171450" indent="-171450">
              <a:lnSpc>
                <a:spcPct val="100000"/>
              </a:lnSpc>
              <a:spcBef>
                <a:spcPts val="0"/>
              </a:spcBef>
              <a:buFont typeface="Arial" panose="020B0604020202020204" pitchFamily="34" charset="0"/>
              <a:buChar char="•"/>
            </a:pPr>
            <a:r>
              <a:rPr lang="en-US" sz="1200" b="1">
                <a:latin typeface="+mn-lt"/>
              </a:rPr>
              <a:t>Adobe Experience Manager</a:t>
            </a:r>
            <a:endParaRPr lang="en-US" sz="1200">
              <a:latin typeface="+mn-lt"/>
            </a:endParaRPr>
          </a:p>
          <a:p>
            <a:pPr marL="171450" indent="-171450">
              <a:lnSpc>
                <a:spcPct val="100000"/>
              </a:lnSpc>
              <a:spcBef>
                <a:spcPts val="0"/>
              </a:spcBef>
              <a:buFont typeface="Arial" panose="020B0604020202020204" pitchFamily="34" charset="0"/>
              <a:buChar char="•"/>
            </a:pPr>
            <a:r>
              <a:rPr lang="en-US" sz="1200" b="1">
                <a:latin typeface="+mn-lt"/>
              </a:rPr>
              <a:t>Adobe</a:t>
            </a:r>
            <a:r>
              <a:rPr lang="en-US" sz="1200">
                <a:latin typeface="+mn-lt"/>
              </a:rPr>
              <a:t> </a:t>
            </a:r>
            <a:r>
              <a:rPr lang="en-US" sz="1200" b="1">
                <a:latin typeface="+mn-lt"/>
              </a:rPr>
              <a:t>Experience Platform </a:t>
            </a:r>
          </a:p>
          <a:p>
            <a:pPr marL="171450" indent="-171450">
              <a:lnSpc>
                <a:spcPct val="100000"/>
              </a:lnSpc>
              <a:spcBef>
                <a:spcPts val="0"/>
              </a:spcBef>
              <a:buFont typeface="Arial" panose="020B0604020202020204" pitchFamily="34" charset="0"/>
              <a:buChar char="•"/>
            </a:pPr>
            <a:r>
              <a:rPr lang="en-US" sz="1200" b="1">
                <a:latin typeface="+mn-lt"/>
              </a:rPr>
              <a:t>Adobe Campaign</a:t>
            </a:r>
            <a:r>
              <a:rPr lang="en-US" sz="1200">
                <a:latin typeface="+mn-lt"/>
              </a:rPr>
              <a:t> </a:t>
            </a:r>
          </a:p>
          <a:p>
            <a:endParaRPr lang="en-US">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19262056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en-US" sz="1350" b="0">
                          <a:solidFill>
                            <a:schemeClr val="tx1"/>
                          </a:solidFill>
                          <a:latin typeface="+mn-lt"/>
                        </a:rPr>
                        <a:t>Login to the </a:t>
                      </a:r>
                      <a:r>
                        <a:rPr lang="en-US" sz="1350" b="0">
                          <a:solidFill>
                            <a:schemeClr val="tx1"/>
                          </a:solidFill>
                          <a:latin typeface="+mn-lt"/>
                          <a:hlinkClick r:id="rId2"/>
                        </a:rPr>
                        <a:t>Admin Console</a:t>
                      </a:r>
                      <a:r>
                        <a:rPr lang="en-US" sz="1350" b="0">
                          <a:solidFill>
                            <a:schemeClr val="tx1"/>
                          </a:solidFill>
                          <a:latin typeface="+mn-lt"/>
                        </a:rPr>
                        <a:t>, navigate to </a:t>
                      </a:r>
                      <a:r>
                        <a:rPr lang="en-US" sz="1350" b="1">
                          <a:solidFill>
                            <a:schemeClr val="tx1"/>
                          </a:solidFill>
                          <a:latin typeface="+mn-lt"/>
                        </a:rPr>
                        <a:t>Support</a:t>
                      </a:r>
                      <a:r>
                        <a:rPr lang="en-US" sz="1350" b="0">
                          <a:solidFill>
                            <a:schemeClr val="tx1"/>
                          </a:solidFill>
                          <a:latin typeface="+mn-lt"/>
                        </a:rPr>
                        <a:t> &gt; </a:t>
                      </a:r>
                      <a:r>
                        <a:rPr lang="en-US" sz="1350" b="1">
                          <a:solidFill>
                            <a:schemeClr val="tx1"/>
                          </a:solidFill>
                          <a:latin typeface="+mn-lt"/>
                        </a:rPr>
                        <a:t>Support Summary </a:t>
                      </a:r>
                    </a:p>
                    <a:p>
                      <a:pPr marL="285750" lvl="0" indent="-285750" algn="l">
                        <a:lnSpc>
                          <a:spcPct val="150000"/>
                        </a:lnSpc>
                        <a:buFont typeface="Arial" panose="020B0604020202020204" pitchFamily="34" charset="0"/>
                        <a:buChar char="•"/>
                      </a:pPr>
                      <a:r>
                        <a:rPr lang="en-US" sz="1350" b="0">
                          <a:solidFill>
                            <a:schemeClr val="tx1"/>
                          </a:solidFill>
                          <a:latin typeface="+mn-lt"/>
                        </a:rPr>
                        <a:t>Click </a:t>
                      </a:r>
                      <a:r>
                        <a:rPr lang="en-US" sz="1350" b="1">
                          <a:solidFill>
                            <a:schemeClr val="tx1"/>
                          </a:solidFill>
                          <a:latin typeface="+mn-lt"/>
                        </a:rPr>
                        <a:t>Create Case </a:t>
                      </a:r>
                    </a:p>
                    <a:p>
                      <a:pPr marL="285750" lvl="0" indent="-285750" algn="l">
                        <a:lnSpc>
                          <a:spcPct val="150000"/>
                        </a:lnSpc>
                        <a:buFont typeface="Arial" panose="020B0604020202020204" pitchFamily="34" charset="0"/>
                        <a:buChar char="•"/>
                      </a:pPr>
                      <a:r>
                        <a:rPr lang="en-US" sz="1350" b="0">
                          <a:solidFill>
                            <a:schemeClr val="tx1"/>
                          </a:solidFill>
                          <a:latin typeface="Adobe Clean SemiLight (Body)"/>
                        </a:rPr>
                        <a:t>Select the category your issue falls into: </a:t>
                      </a:r>
                    </a:p>
                    <a:p>
                      <a:pPr marL="968375" lvl="1" indent="-285750">
                        <a:buSzPct val="85000"/>
                        <a:buFont typeface="Wingdings" pitchFamily="2" charset="2"/>
                        <a:buChar char="Ø"/>
                      </a:pPr>
                      <a:r>
                        <a:rPr lang="en-US" sz="1350" b="0" i="1">
                          <a:solidFill>
                            <a:schemeClr val="tx1"/>
                          </a:solidFill>
                          <a:latin typeface="Adobe Clean SemiLight (Body)"/>
                        </a:rPr>
                        <a:t>Managing Users &amp; Licenses </a:t>
                      </a:r>
                      <a:r>
                        <a:rPr lang="en-US" sz="1350" b="0">
                          <a:solidFill>
                            <a:schemeClr val="tx1"/>
                          </a:solidFill>
                          <a:latin typeface="Adobe Clean SemiLight (Body)"/>
                        </a:rPr>
                        <a:t> </a:t>
                      </a:r>
                    </a:p>
                    <a:p>
                      <a:pPr marL="968375" lvl="1" indent="-285750">
                        <a:buSzPct val="85000"/>
                        <a:buFont typeface="Wingdings" pitchFamily="2" charset="2"/>
                        <a:buChar char="Ø"/>
                      </a:pPr>
                      <a:r>
                        <a:rPr lang="en-US" sz="1350" b="0" i="1">
                          <a:solidFill>
                            <a:schemeClr val="tx1"/>
                          </a:solidFill>
                          <a:latin typeface="Adobe Clean SemiLight (Body)"/>
                        </a:rPr>
                        <a:t>Using Creative Cloud &amp; Document Cloud</a:t>
                      </a:r>
                    </a:p>
                    <a:p>
                      <a:pPr marL="968375" lvl="1" indent="-285750">
                        <a:buSzPct val="85000"/>
                        <a:buFont typeface="Wingdings" pitchFamily="2" charset="2"/>
                        <a:buChar char="Ø"/>
                      </a:pPr>
                      <a:r>
                        <a:rPr lang="en-US" sz="1350" b="1" i="1">
                          <a:solidFill>
                            <a:schemeClr val="tx1"/>
                          </a:solidFill>
                          <a:latin typeface="Adobe Clean SemiLight (Body)"/>
                        </a:rPr>
                        <a:t>Using Experience Cloud </a:t>
                      </a:r>
                    </a:p>
                    <a:p>
                      <a:pPr marL="511175" indent="-285750">
                        <a:buFont typeface="Arial" panose="020B0604020202020204" pitchFamily="34" charset="0"/>
                        <a:buChar char="•"/>
                      </a:pPr>
                      <a:r>
                        <a:rPr lang="en-US" sz="1350" b="0">
                          <a:solidFill>
                            <a:schemeClr val="tx1"/>
                          </a:solidFill>
                          <a:latin typeface="Adobe Clean SemiLight (Body)"/>
                        </a:rPr>
                        <a:t>Click </a:t>
                      </a:r>
                      <a:r>
                        <a:rPr lang="en-US" sz="1350" b="1">
                          <a:solidFill>
                            <a:schemeClr val="tx1"/>
                          </a:solidFill>
                          <a:latin typeface="Adobe Clean SemiLight (Body)"/>
                        </a:rPr>
                        <a:t>Create Case</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en-US" sz="1000" i="1">
                <a:latin typeface="Adobe Clean Light"/>
              </a:rPr>
              <a:t>In the form that appears, specify the name of the product you need assistance with. To see a list of options, type the first few letters of the product name. </a:t>
            </a:r>
            <a:endParaRPr lang="en-US" sz="1000" b="1" i="1">
              <a:latin typeface="Adobe Clean Light"/>
            </a:endParaRP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dobe Clean Light"/>
                <a:cs typeface="Segoe UI"/>
              </a:rPr>
              <a:t>A video walkthrough of how to raise and manage a support case in Admin Console can be found </a:t>
            </a:r>
            <a:r>
              <a:rPr lang="en-US" sz="1600">
                <a:solidFill>
                  <a:srgbClr val="5F5F5F"/>
                </a:solidFill>
                <a:latin typeface="Adobe Clean Light"/>
                <a:cs typeface="Segoe UI"/>
                <a:hlinkClick r:id="rId5"/>
              </a:rPr>
              <a:t>here</a:t>
            </a:r>
            <a:endParaRPr lang="en-US" sz="1600">
              <a:hlinkClick r:id="rId5"/>
            </a:endParaRP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en-US"/>
              <a:t>Case Description | Adobe Experience Manager, Adobe Experience Platform &amp; 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en-US" sz="1400">
                <a:latin typeface="+mn-lt"/>
              </a:rPr>
              <a:t>When the case form appears, complete the details about the issue using the below information as guide:</a:t>
            </a:r>
            <a:endParaRPr lang="en-US" sz="1400" b="1">
              <a:latin typeface="+mn-lt"/>
            </a:endParaRP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365908693"/>
              </p:ext>
            </p:extLst>
          </p:nvPr>
        </p:nvGraphicFramePr>
        <p:xfrm>
          <a:off x="213222" y="1637960"/>
          <a:ext cx="5782110" cy="4574168"/>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Specify a product</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en-US" sz="1100" b="0" u="none" strike="noStrike">
                          <a:solidFill>
                            <a:srgbClr val="333333"/>
                          </a:solidFill>
                          <a:effectLst/>
                        </a:rPr>
                        <a:t>Specify the name of the product in the given field. To see a list of options, type the first few letters of the product name. This option is not available if you create a case for managing users and licenses.</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Select the priority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Depending on how the issue impacts your operations, classify it as follows: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P4 (Minor): Select this option if the issue does not cause any significant interruptions to normal operations. This option can include issues related to APIs and integration, installation and configuration inquiries, enhancement requests, or documentation questions.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P3 (Important): If the issue interrupts normal operations, select this option. For example, malfunctioning or incorrect behavior of the software. </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P2 (Urgent): Choose this option when there are serious interruptions to your business' normal operations. For example, if the issue negatively impacts an enterprise-wide installation, urgent deadlines, or causes financial risk to business. </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Quantify the impact of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Based on the scale at which the issue affects your organization, select one from the following options: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Small: One or two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Medium: A specific group of users impacted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Large: Most users impacted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1915398662"/>
              </p:ext>
            </p:extLst>
          </p:nvPr>
        </p:nvGraphicFramePr>
        <p:xfrm>
          <a:off x="6147732" y="1637960"/>
          <a:ext cx="5782110" cy="406870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Category</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Description</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Summarize the issue</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Provide a descriptive summary of your issue. Mention what the specific problem is and what you are seeing. </a:t>
                      </a:r>
                      <a:endParaRPr lang="en-US" sz="1100" b="0" u="none" strike="noStrike">
                        <a:effectLst/>
                      </a:endParaRPr>
                    </a:p>
                    <a:p>
                      <a:pPr marL="0" marR="0" algn="l" fontAlgn="t">
                        <a:spcBef>
                          <a:spcPts val="750"/>
                        </a:spcBef>
                        <a:spcAft>
                          <a:spcPts val="750"/>
                        </a:spcAft>
                      </a:pPr>
                      <a:r>
                        <a:rPr lang="en-US" sz="1100" b="0" u="none" strike="noStrike">
                          <a:solidFill>
                            <a:srgbClr val="333333"/>
                          </a:solidFill>
                          <a:effectLst/>
                        </a:rPr>
                        <a:t>Examples of descriptive summaries:</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"Could not process incoming SAML response" with Federated ID</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"Account not recognized" in the support panel</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Error 400 or other error when attempting to validate a domain claim</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Users, groups, or identity panel is blank</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Change Domain Claim from Enterprise ID to Federated (or conversely)</a:t>
                      </a:r>
                      <a:endParaRPr lang="en-US" sz="1100" b="0" u="none" strike="noStrike">
                        <a:effectLst/>
                      </a:endParaRPr>
                    </a:p>
                    <a:p>
                      <a:pPr marL="740664" marR="0" indent="-283464" algn="l" fontAlgn="t">
                        <a:spcBef>
                          <a:spcPts val="450"/>
                        </a:spcBef>
                        <a:spcAft>
                          <a:spcPts val="450"/>
                        </a:spcAft>
                        <a:tabLst>
                          <a:tab pos="914400" algn="l"/>
                        </a:tabLst>
                      </a:pPr>
                      <a:r>
                        <a:rPr lang="en-US" sz="1100" b="0" u="none" strike="noStrike">
                          <a:solidFill>
                            <a:srgbClr val="333333"/>
                          </a:solidFill>
                          <a:effectLst/>
                        </a:rPr>
                        <a:t>Receiving the error "An invitation with this code was not found"</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Describe the nature of the issue</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State your queries or describe your issue in detail, including the workflow that caused the issue and steps to reproduce. Include details about when it first happened.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Attach screenshots or files</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You can attach relevant files under 20MB to the case. For example, a screenshot of the error. Executable and DLL files are not supported.</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en-AU" sz="1000" i="1"/>
              <a:t>Note: For P1 (Critical) support issues, please call Adobe Customer Support. Phone numbers are listed </a:t>
            </a:r>
            <a:r>
              <a:rPr lang="en-AU" sz="1000" i="1">
                <a:hlinkClick r:id="rId2" action="ppaction://hlinksldjump"/>
              </a:rPr>
              <a:t>here</a:t>
            </a:r>
            <a:r>
              <a:rPr lang="en-AU" sz="1000" i="1"/>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Analytics, Adobe Audience Manager, 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Analytics </a:t>
            </a:r>
          </a:p>
          <a:p>
            <a:pPr marL="171450" indent="-171450">
              <a:lnSpc>
                <a:spcPct val="100000"/>
              </a:lnSpc>
              <a:spcBef>
                <a:spcPts val="0"/>
              </a:spcBef>
              <a:buFont typeface="Arial" panose="020B0604020202020204" pitchFamily="34" charset="0"/>
              <a:buChar char="•"/>
            </a:pPr>
            <a:r>
              <a:rPr lang="en-US" sz="1400" b="1">
                <a:latin typeface="+mn-lt"/>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571715555"/>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a:t>
                      </a:r>
                    </a:p>
                    <a:p>
                      <a:pPr marL="0" indent="0" fontAlgn="base">
                        <a:buFont typeface="Arial" panose="020B0604020202020204" pitchFamily="34" charset="0"/>
                        <a:buNone/>
                      </a:pPr>
                      <a:endParaRPr lang="en-US" sz="1350" b="0">
                        <a:solidFill>
                          <a:schemeClr val="tx1"/>
                        </a:solidFill>
                        <a:latin typeface="Adobe Clean Light"/>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285750" indent="-285750" fontAlgn="base">
                        <a:buFont typeface="Arial" panose="020B0604020202020204" pitchFamily="34" charset="0"/>
                        <a:buChar char="•"/>
                      </a:pPr>
                      <a:r>
                        <a:rPr lang="en-US" sz="1350" b="0">
                          <a:solidFill>
                            <a:schemeClr val="tx1"/>
                          </a:solidFill>
                          <a:latin typeface="Adobe Clean Light"/>
                        </a:rPr>
                        <a:t>Subject of your inquiry or issue</a:t>
                      </a:r>
                    </a:p>
                    <a:p>
                      <a:pPr marL="285750" indent="-285750" fontAlgn="base">
                        <a:buFont typeface="Arial" panose="020B0604020202020204" pitchFamily="34" charset="0"/>
                        <a:buChar char="•"/>
                      </a:pPr>
                      <a:r>
                        <a:rPr lang="en-US" sz="1350" b="0">
                          <a:solidFill>
                            <a:schemeClr val="tx1"/>
                          </a:solidFill>
                          <a:latin typeface="Adobe Clean Light"/>
                        </a:rPr>
                        <a:t>Your First and Last Name</a:t>
                      </a:r>
                    </a:p>
                    <a:p>
                      <a:pPr marL="285750" indent="-285750" fontAlgn="base">
                        <a:buFont typeface="Arial" panose="020B0604020202020204" pitchFamily="34" charset="0"/>
                        <a:buChar char="•"/>
                      </a:pPr>
                      <a:r>
                        <a:rPr lang="en-US" sz="1350" b="0">
                          <a:solidFill>
                            <a:schemeClr val="tx1"/>
                          </a:solidFill>
                          <a:latin typeface="Adobe Clean Light"/>
                        </a:rPr>
                        <a:t>Your email address</a:t>
                      </a:r>
                    </a:p>
                    <a:p>
                      <a:pPr marL="285750" indent="-285750" fontAlgn="base">
                        <a:buFont typeface="Arial" panose="020B0604020202020204" pitchFamily="34" charset="0"/>
                        <a:buChar char="•"/>
                      </a:pPr>
                      <a:r>
                        <a:rPr lang="en-US" sz="1350" b="0">
                          <a:solidFill>
                            <a:schemeClr val="tx1"/>
                          </a:solidFill>
                          <a:latin typeface="Adobe Clean Light"/>
                        </a:rPr>
                        <a:t>Your company name</a:t>
                      </a:r>
                    </a:p>
                    <a:p>
                      <a:pPr marL="285750" indent="-285750" fontAlgn="base">
                        <a:buFont typeface="Arial" panose="020B0604020202020204" pitchFamily="34" charset="0"/>
                        <a:buChar char="•"/>
                      </a:pPr>
                      <a:r>
                        <a:rPr lang="en-US" sz="1350" b="0">
                          <a:solidFill>
                            <a:schemeClr val="tx1"/>
                          </a:solidFill>
                          <a:latin typeface="Adobe Clean Light"/>
                        </a:rPr>
                        <a:t>Enter Priority</a:t>
                      </a:r>
                    </a:p>
                    <a:p>
                      <a:pPr marL="742950" lvl="1" indent="-285750" fontAlgn="base">
                        <a:buFont typeface="Arial" panose="020B0604020202020204" pitchFamily="34" charset="0"/>
                        <a:buChar char="•"/>
                      </a:pPr>
                      <a:r>
                        <a:rPr lang="en-US" sz="1350" b="0">
                          <a:solidFill>
                            <a:schemeClr val="tx1"/>
                          </a:solidFill>
                          <a:latin typeface="Adobe Clean Light"/>
                        </a:rPr>
                        <a:t>P1 require a phone call</a:t>
                      </a:r>
                    </a:p>
                    <a:p>
                      <a:pPr marL="742950" lvl="1" indent="-285750" fontAlgn="base">
                        <a:buFont typeface="Arial" panose="020B0604020202020204" pitchFamily="34" charset="0"/>
                        <a:buChar char="•"/>
                      </a:pPr>
                      <a:r>
                        <a:rPr lang="en-US" sz="1350" b="0">
                          <a:solidFill>
                            <a:schemeClr val="tx1"/>
                          </a:solidFill>
                          <a:latin typeface="Adobe Clean Light"/>
                        </a:rPr>
                        <a:t>P2 urgent</a:t>
                      </a:r>
                    </a:p>
                    <a:p>
                      <a:pPr marL="742950" lvl="1" indent="-285750" fontAlgn="base">
                        <a:buFont typeface="Arial" panose="020B0604020202020204" pitchFamily="34" charset="0"/>
                        <a:buChar char="•"/>
                      </a:pPr>
                      <a:r>
                        <a:rPr lang="en-US" sz="1350" b="0">
                          <a:solidFill>
                            <a:schemeClr val="tx1"/>
                          </a:solidFill>
                          <a:latin typeface="Adobe Clean Light"/>
                        </a:rPr>
                        <a:t>P3 important</a:t>
                      </a:r>
                    </a:p>
                    <a:p>
                      <a:pPr marL="742950" lvl="1" indent="-285750" fontAlgn="base">
                        <a:buFont typeface="Arial" panose="020B0604020202020204" pitchFamily="34" charset="0"/>
                        <a:buChar char="•"/>
                      </a:pPr>
                      <a:r>
                        <a:rPr lang="en-US" sz="1350" b="0">
                          <a:solidFill>
                            <a:schemeClr val="tx1"/>
                          </a:solidFill>
                          <a:latin typeface="Adobe Clean Light"/>
                        </a:rPr>
                        <a:t>P4 minor (just need to know)</a:t>
                      </a:r>
                    </a:p>
                    <a:p>
                      <a:pPr marL="285750" indent="-285750" fontAlgn="base">
                        <a:buFont typeface="Arial" panose="020B0604020202020204" pitchFamily="34" charset="0"/>
                        <a:buChar char="•"/>
                      </a:pPr>
                      <a:r>
                        <a:rPr lang="en-US" sz="1350" b="0">
                          <a:solidFill>
                            <a:schemeClr val="tx1"/>
                          </a:solidFill>
                          <a:latin typeface="Adobe Clean Light"/>
                        </a:rPr>
                        <a:t>Provide details of the inquiry or issue</a:t>
                      </a:r>
                    </a:p>
                    <a:p>
                      <a:pPr marL="0" indent="0" fontAlgn="base">
                        <a:buFont typeface="Arial" panose="020B0604020202020204" pitchFamily="34" charset="0"/>
                        <a:buNone/>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3"/>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7860" y="6508843"/>
            <a:ext cx="9754998" cy="246221"/>
          </a:xfrm>
          <a:prstGeom prst="rect">
            <a:avLst/>
          </a:prstGeom>
          <a:noFill/>
        </p:spPr>
        <p:txBody>
          <a:bodyPr wrap="square">
            <a:spAutoFit/>
          </a:bodyPr>
          <a:lstStyle/>
          <a:p>
            <a:pPr marL="225425">
              <a:lnSpc>
                <a:spcPct val="100000"/>
              </a:lnSpc>
            </a:pPr>
            <a:r>
              <a:rPr lang="en-US" sz="1000" i="1"/>
              <a:t>Email confirmation should come if your email is registered as a supported user (system generated) and once a ticket is assigned to a Service Desk engineer, they will email you back.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n-US" sz="1400" b="1">
                <a:latin typeface="+mn-lt"/>
              </a:rPr>
              <a:t>Adobe Target</a:t>
            </a:r>
          </a:p>
          <a:p>
            <a:pPr marL="171450" indent="-171450">
              <a:lnSpc>
                <a:spcPct val="100000"/>
              </a:lnSpc>
              <a:spcBef>
                <a:spcPts val="0"/>
              </a:spcBef>
              <a:buFont typeface="Arial" panose="020B0604020202020204" pitchFamily="34" charset="0"/>
              <a:buChar char="•"/>
            </a:pPr>
            <a:r>
              <a:rPr lang="en-US" sz="1400" b="1"/>
              <a:t>Adobe Social</a:t>
            </a:r>
            <a:endParaRPr lang="en-US" sz="1400" b="1">
              <a:latin typeface="+mn-lt"/>
            </a:endParaRP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70499552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Summary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en-US" sz="1000" i="1"/>
              <a:t>Direct access to </a:t>
            </a:r>
            <a:r>
              <a:rPr lang="en-US" sz="1000" i="1">
                <a:hlinkClick r:id="rId3"/>
              </a:rPr>
              <a:t>Adobe Primetime</a:t>
            </a:r>
            <a:r>
              <a:rPr lang="en-US" sz="1000" i="1"/>
              <a:t> &amp; direct access to </a:t>
            </a:r>
            <a:r>
              <a:rPr lang="en-US" sz="1000" i="1">
                <a:hlinkClick r:id="rId4"/>
              </a:rPr>
              <a:t>Adobe Commerce Support Portal</a:t>
            </a:r>
            <a:endParaRPr lang="en-US" sz="1000" i="1"/>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18247"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52902"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Experience League Portal for the following solutions: </a:t>
            </a:r>
          </a:p>
          <a:p>
            <a:pPr marL="171450" indent="-171450">
              <a:lnSpc>
                <a:spcPct val="100000"/>
              </a:lnSpc>
              <a:spcBef>
                <a:spcPts val="0"/>
              </a:spcBef>
              <a:buFont typeface="Arial" panose="020B0604020202020204" pitchFamily="34" charset="0"/>
              <a:buChar char="•"/>
            </a:pPr>
            <a:r>
              <a:rPr lang="en-US"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Navigate to </a:t>
                      </a:r>
                      <a:r>
                        <a:rPr lang="en-US"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en-US" sz="1350" b="0" i="0" kern="1200">
                          <a:solidFill>
                            <a:schemeClr val="tx1"/>
                          </a:solidFill>
                          <a:effectLst/>
                          <a:latin typeface="+mn-lt"/>
                          <a:ea typeface="+mn-ea"/>
                          <a:cs typeface="+mn-cs"/>
                        </a:rPr>
                        <a:t> or navigate directly to </a:t>
                      </a:r>
                      <a:r>
                        <a:rPr lang="en-US" sz="1350" b="0" i="0" kern="1200">
                          <a:solidFill>
                            <a:schemeClr val="tx1"/>
                          </a:solidFill>
                          <a:effectLst/>
                          <a:latin typeface="+mn-lt"/>
                          <a:ea typeface="+mn-ea"/>
                          <a:cs typeface="+mn-cs"/>
                          <a:hlinkClick r:id="rId3"/>
                        </a:rPr>
                        <a:t>https://support.magento.com</a:t>
                      </a:r>
                      <a:r>
                        <a:rPr lang="en-US" sz="1350" b="0" i="0" kern="1200">
                          <a:solidFill>
                            <a:schemeClr val="tx1"/>
                          </a:solidFill>
                          <a:effectLst/>
                          <a:latin typeface="+mn-lt"/>
                          <a:ea typeface="+mn-ea"/>
                          <a:cs typeface="+mn-cs"/>
                        </a:rPr>
                        <a:t> &amp; log In</a:t>
                      </a:r>
                    </a:p>
                    <a:p>
                      <a:pPr marL="0" indent="0" fontAlgn="base">
                        <a:buFont typeface="Arial" panose="020B0604020202020204" pitchFamily="34" charset="0"/>
                        <a:buNone/>
                      </a:pPr>
                      <a:endParaRPr lang="en-US" sz="1350" b="0" i="0" kern="1200">
                        <a:solidFill>
                          <a:schemeClr val="tx1"/>
                        </a:solidFill>
                        <a:effectLst/>
                        <a:latin typeface="+mn-lt"/>
                        <a:ea typeface="+mn-ea"/>
                        <a:cs typeface="+mn-cs"/>
                      </a:endParaRP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Select from the left tab which solution you need help for: </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Project URL</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Environment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Live or not live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Steps to  reproduce  the  issue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Recent environment  changes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Error  messages </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Log files</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4"/>
              </a:rPr>
              <a:t>Adobe Commerce Support Portal</a:t>
            </a:r>
            <a:endParaRPr lang="en-US" sz="1000" i="1"/>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283354" y="255493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496730" y="350310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n-US"/>
              <a:t>Create a Support Case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Follow the below steps to create a support case in Marketo Nation for the following solutions: </a:t>
            </a:r>
          </a:p>
          <a:p>
            <a:pPr>
              <a:spcBef>
                <a:spcPts val="0"/>
              </a:spcBef>
            </a:pPr>
            <a:r>
              <a:rPr lang="en-US"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940348705"/>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en-US" sz="1400" b="0">
                          <a:solidFill>
                            <a:schemeClr val="tx1"/>
                          </a:solidFill>
                          <a:latin typeface="+mn-lt"/>
                        </a:rPr>
                        <a:t>Navigate to Experience League Submission Ticket Site or navigate directly to </a:t>
                      </a:r>
                      <a:r>
                        <a:rPr lang="en-US" sz="1400" b="1">
                          <a:solidFill>
                            <a:schemeClr val="tx1"/>
                          </a:solidFill>
                          <a:latin typeface="+mn-lt"/>
                          <a:hlinkClick r:id="rId2"/>
                        </a:rPr>
                        <a:t>Marketing Nation </a:t>
                      </a:r>
                      <a:r>
                        <a:rPr lang="en-US" sz="1400" b="0">
                          <a:solidFill>
                            <a:schemeClr val="tx1"/>
                          </a:solidFill>
                          <a:latin typeface="+mn-lt"/>
                        </a:rPr>
                        <a:t>&amp; log in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the Support option</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Click Open </a:t>
                      </a:r>
                      <a:r>
                        <a:rPr lang="en-US" sz="1400" b="1">
                          <a:solidFill>
                            <a:schemeClr val="tx1"/>
                          </a:solidFill>
                          <a:latin typeface="+mn-lt"/>
                        </a:rPr>
                        <a:t>New Case </a:t>
                      </a:r>
                      <a:r>
                        <a:rPr lang="en-US" sz="1400" b="0">
                          <a:solidFill>
                            <a:schemeClr val="tx1"/>
                          </a:solidFill>
                          <a:latin typeface="+mn-lt"/>
                        </a:rPr>
                        <a:t>button</a:t>
                      </a:r>
                    </a:p>
                    <a:p>
                      <a:pPr marL="0" marR="0" indent="0">
                        <a:spcBef>
                          <a:spcPts val="0"/>
                        </a:spcBef>
                        <a:spcAft>
                          <a:spcPts val="0"/>
                        </a:spcAft>
                        <a:buFont typeface="Arial" panose="020B0604020202020204" pitchFamily="34" charset="0"/>
                        <a:buNone/>
                      </a:pPr>
                      <a:endParaRPr lang="en-US" sz="140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a:rPr>
                        <a:t>Complete the form with the following information/details</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Subject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Description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Priority</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Type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Case Sub Issue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Instance (if applicable)</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Email cc list</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Remote access permission</a:t>
                      </a:r>
                    </a:p>
                    <a:p>
                      <a:pPr marL="171450" indent="-171450">
                        <a:buFont typeface="Arial" panose="020B0604020202020204" pitchFamily="34" charset="0"/>
                        <a:buChar char="•"/>
                      </a:pPr>
                      <a:r>
                        <a:rPr lang="en-GB" sz="1350" b="0">
                          <a:solidFill>
                            <a:schemeClr val="tx1"/>
                          </a:solidFill>
                          <a:latin typeface="Adobe Clean Light" panose="020B0303020404020204" pitchFamily="34" charset="0"/>
                        </a:rPr>
                        <a:t>Screenshots </a:t>
                      </a: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A video walkthrough of how to use the</a:t>
                      </a: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Support Portal can be found </a:t>
                      </a:r>
                      <a:r>
                        <a:rPr lang="en-US" sz="1350" b="0">
                          <a:solidFill>
                            <a:schemeClr val="tx1"/>
                          </a:solidFill>
                          <a:latin typeface="Adobe Clean Light" panose="020B0303020404020204" pitchFamily="34" charset="0"/>
                          <a:hlinkClick r:id="rId3"/>
                        </a:rPr>
                        <a:t>here</a:t>
                      </a:r>
                      <a:endParaRPr lang="en-US" sz="1350" b="0">
                        <a:solidFill>
                          <a:schemeClr val="tx1"/>
                        </a:solidFill>
                        <a:latin typeface="Adobe Clean Light" panose="020B0303020404020204" pitchFamily="34" charset="0"/>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Direct access to </a:t>
            </a:r>
            <a:r>
              <a:rPr lang="en-US" sz="1000" i="1">
                <a:hlinkClick r:id="rId2"/>
              </a:rPr>
              <a:t>Adobe Marketo Engage Support Portal</a:t>
            </a:r>
            <a:endParaRPr lang="en-US" sz="1000" i="1"/>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Engaging With Adobe Customer Support</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2903"/>
            <a:chOff x="370668" y="2018857"/>
            <a:chExt cx="3672000" cy="4442903"/>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Who can contact Adobe</a:t>
              </a:r>
            </a:p>
            <a:p>
              <a:pPr algn="ctr"/>
              <a:r>
                <a:rPr lang="en-US" sz="1600">
                  <a:latin typeface="+mj-lt"/>
                </a:rPr>
                <a:t>Support?</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Adobe accords highest priority to the security and protection of your data. To ensure that, we encourage you to designate some people from your organization as </a:t>
              </a:r>
              <a:r>
                <a:rPr lang="en-US" sz="1200">
                  <a:solidFill>
                    <a:srgbClr val="00B0F0"/>
                  </a:solidFill>
                  <a:hlinkClick r:id="rId2">
                    <a:extLst>
                      <a:ext uri="{A12FA001-AC4F-418D-AE19-62706E023703}">
                        <ahyp:hlinkClr xmlns:ahyp="http://schemas.microsoft.com/office/drawing/2018/hyperlinkcolor" val="tx"/>
                      </a:ext>
                    </a:extLst>
                  </a:hlinkClick>
                </a:rPr>
                <a:t>Named Support Contacts </a:t>
              </a:r>
              <a:r>
                <a:rPr lang="en-US" sz="1200">
                  <a:solidFill>
                    <a:srgbClr val="2C2C2C"/>
                  </a:solidFill>
                </a:rPr>
                <a:t>who will have full access to the product, are trained on it and can answer basic questions specific to the implementation. </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Only Named Support Contacts will be authorized to discuss the data and make necessary changes to the account settings.</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People not authorized as Named Support Contact can reach out to Support team, however, will be directed to online help/forums.</a:t>
              </a:r>
              <a:endParaRPr lang="en-US" sz="1400">
                <a:solidFill>
                  <a:srgbClr val="2C2C2C"/>
                </a:solidFill>
              </a:endParaRP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Modifying or adding Named </a:t>
              </a:r>
            </a:p>
            <a:p>
              <a:pPr algn="ctr"/>
              <a:r>
                <a:rPr lang="en-US" sz="1600">
                  <a:latin typeface="+mj-lt"/>
                </a:rPr>
                <a:t>Support Contacts</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Only existing Named Support Contacts can get any changes made to the list of existing Named Support Contacts in the same organization. Contact Customer Support via phone or email to add/remove users.</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n-US" sz="1600">
                  <a:latin typeface="+mj-lt"/>
                </a:rPr>
                <a:t>How to contact Adobe</a:t>
              </a:r>
            </a:p>
            <a:p>
              <a:pPr algn="ctr"/>
              <a:r>
                <a:rPr lang="en-US" sz="1600">
                  <a:latin typeface="+mj-lt"/>
                </a:rPr>
                <a:t>Support?</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en-US" sz="1200" b="1"/>
                <a:t>Experience League Support: </a:t>
              </a:r>
              <a:r>
                <a:rPr lang="en-US" sz="1200">
                  <a:solidFill>
                    <a:srgbClr val="00B0F0"/>
                  </a:solidFill>
                  <a:hlinkClick r:id="rId2">
                    <a:extLst>
                      <a:ext uri="{A12FA001-AC4F-418D-AE19-62706E023703}">
                        <ahyp:hlinkClr xmlns:ahyp="http://schemas.microsoft.com/office/drawing/2018/hyperlinkcolor" val="tx"/>
                      </a:ext>
                    </a:extLst>
                  </a:hlinkClick>
                </a:rPr>
                <a:t>https://experienceleague.adobe.com/?support-solution=General#support</a:t>
              </a:r>
              <a:endParaRPr lang="en-US" sz="1200">
                <a:solidFill>
                  <a:srgbClr val="00B0F0"/>
                </a:solidFill>
              </a:endParaRPr>
            </a:p>
            <a:p>
              <a:pPr marL="0" lvl="1">
                <a:spcAft>
                  <a:spcPts val="600"/>
                </a:spcAft>
              </a:pPr>
              <a:endParaRPr lang="en-US" sz="1200">
                <a:solidFill>
                  <a:srgbClr val="00B0F0"/>
                </a:solidFill>
              </a:endParaRPr>
            </a:p>
            <a:p>
              <a:pPr marL="0" lvl="1">
                <a:spcAft>
                  <a:spcPts val="600"/>
                </a:spcAft>
              </a:pPr>
              <a:r>
                <a:rPr lang="en-US" sz="1200" b="1"/>
                <a:t>Phone Numbers: </a:t>
              </a:r>
              <a:r>
                <a:rPr lang="en-US" sz="1200" u="sng">
                  <a:solidFill>
                    <a:srgbClr val="00B0F0"/>
                  </a:solidFill>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en-US" sz="1200">
                <a:solidFill>
                  <a:srgbClr val="00B0F0"/>
                </a:solidFill>
              </a:endParaRPr>
            </a:p>
            <a:p>
              <a:pPr marL="0" lvl="1">
                <a:spcAft>
                  <a:spcPts val="600"/>
                </a:spcAft>
              </a:pPr>
              <a:endParaRPr lang="en-US" sz="120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Customer Support specialists are extensively trained in all Adobe Experience Cloud solutions. They are qualified to </a:t>
            </a:r>
          </a:p>
          <a:p>
            <a:pPr algn="ctr"/>
            <a:r>
              <a:rPr lang="en-US"/>
              <a:t>help you with questions relating to solution capabilities, configurations, issues and general ‘how tos’.</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Tools &amp; Resources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offers you a wealth of information and resources. To get started, we recommend you explore the following:</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015663"/>
          </a:xfrm>
          <a:prstGeom prst="rect">
            <a:avLst/>
          </a:prstGeom>
        </p:spPr>
        <p:txBody>
          <a:bodyPr wrap="square">
            <a:spAutoFit/>
          </a:bodyPr>
          <a:lstStyle/>
          <a:p>
            <a:pPr algn="ctr"/>
            <a:r>
              <a:rPr lang="en-US" sz="1200"/>
              <a:t>Expertly curated learning courses, tutorials and documentation, communities, and support resources</a:t>
            </a:r>
            <a:br>
              <a:rPr lang="en-US" sz="1200"/>
            </a:br>
            <a:endParaRPr lang="en-US" sz="1200"/>
          </a:p>
          <a:p>
            <a:pPr algn="ctr"/>
            <a:r>
              <a:rPr lang="en-US" sz="1200">
                <a:solidFill>
                  <a:srgbClr val="308FFF"/>
                </a:solidFill>
                <a:hlinkClick r:id="rId2"/>
              </a:rPr>
              <a:t>Learn more&gt;</a:t>
            </a:r>
            <a:endParaRPr lang="en-US" sz="1200">
              <a:solidFill>
                <a:srgbClr val="308FFF"/>
              </a:solidFill>
            </a:endParaRP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en-US"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en-US" sz="1200"/>
              <a:t>Stay on top of the latest Adobe Experience Cloud product updates and maintenance releases</a:t>
            </a:r>
            <a:br>
              <a:rPr lang="en-US" sz="1200"/>
            </a:br>
            <a:endParaRPr lang="en-US" sz="1200"/>
          </a:p>
          <a:p>
            <a:pPr algn="ctr"/>
            <a:r>
              <a:rPr lang="en-US" sz="1200">
                <a:solidFill>
                  <a:srgbClr val="308FFF"/>
                </a:solidFill>
                <a:hlinkClick r:id="rId3"/>
              </a:rPr>
              <a:t>Learn more&gt;</a:t>
            </a:r>
            <a:endParaRPr lang="en-US" sz="1200">
              <a:solidFill>
                <a:srgbClr val="308FFF"/>
              </a:solidFill>
            </a:endParaRP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en-US" sz="1600">
                <a:latin typeface="+mj-lt"/>
              </a:rPr>
              <a:t>Priority Product </a:t>
            </a:r>
            <a:br>
              <a:rPr lang="en-US" sz="1600">
                <a:latin typeface="+mj-lt"/>
              </a:rPr>
            </a:br>
            <a:r>
              <a:rPr lang="en-US" sz="1600">
                <a:latin typeface="+mj-lt"/>
              </a:rPr>
              <a:t>Update Service</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en-US" sz="1200"/>
              <a:t>Timely and accurate information that can help protect you against malicious hacking</a:t>
            </a:r>
          </a:p>
          <a:p>
            <a:pPr algn="ctr"/>
            <a:endParaRPr lang="en-US" sz="1200"/>
          </a:p>
          <a:p>
            <a:pPr algn="ctr"/>
            <a:r>
              <a:rPr lang="en-US" sz="1200">
                <a:solidFill>
                  <a:srgbClr val="308FFF"/>
                </a:solidFill>
                <a:hlinkClick r:id="rId4"/>
              </a:rPr>
              <a:t>Learn more&gt;</a:t>
            </a:r>
            <a:endParaRPr lang="en-US" sz="1200">
              <a:solidFill>
                <a:srgbClr val="308FFF"/>
              </a:solidFill>
            </a:endParaRP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en-US" sz="1600">
                <a:latin typeface="+mj-lt"/>
              </a:rPr>
              <a:t>Security Notification</a:t>
            </a:r>
          </a:p>
          <a:p>
            <a:pPr algn="ctr"/>
            <a:r>
              <a:rPr lang="en-US" sz="1600">
                <a:latin typeface="+mj-lt"/>
              </a:rPr>
              <a:t>Service</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en-US" sz="1200"/>
              <a:t>Subscribe to keep yourself updated about new features and fixes in the Adobe Experience Cloud</a:t>
            </a:r>
            <a:br>
              <a:rPr lang="en-US" sz="1200"/>
            </a:br>
            <a:endParaRPr lang="en-US" sz="1200"/>
          </a:p>
          <a:p>
            <a:pPr algn="ctr"/>
            <a:r>
              <a:rPr lang="en-US" sz="1200">
                <a:solidFill>
                  <a:srgbClr val="308FFF"/>
                </a:solidFill>
                <a:hlinkClick r:id="rId5"/>
              </a:rPr>
              <a:t>Learn more&gt;</a:t>
            </a:r>
            <a:endParaRPr lang="en-US" sz="1200">
              <a:solidFill>
                <a:srgbClr val="308FFF"/>
              </a:solidFill>
            </a:endParaRP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en-US" sz="1600">
                <a:latin typeface="+mj-lt"/>
              </a:rPr>
              <a:t>Experience Cloud Release Notes – Early Access</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en-US" sz="200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en-US" sz="2000">
                <a:solidFill>
                  <a:srgbClr val="00B0F0"/>
                </a:solidFill>
                <a:latin typeface="+mn-lt"/>
              </a:rPr>
              <a:t> </a:t>
            </a:r>
            <a:r>
              <a:rPr lang="en-US" sz="2000">
                <a:latin typeface="+mn-lt"/>
              </a:rPr>
              <a:t>is a unified place where our customers can </a:t>
            </a:r>
            <a:r>
              <a:rPr lang="en-US" sz="2000">
                <a:latin typeface="+mj-lt"/>
              </a:rPr>
              <a:t>Learn, Connect, and Grow </a:t>
            </a:r>
            <a:r>
              <a:rPr lang="en-US" sz="2000">
                <a:latin typeface="+mn-lt"/>
              </a:rPr>
              <a:t>along a personalized path to success that includes self-help and instructor-led training, community and other support options.</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en-US" sz="1200">
                  <a:solidFill>
                    <a:srgbClr val="00B0F0"/>
                  </a:solidFill>
                  <a:latin typeface="+mn-lt"/>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Adobe Clean" charset="0"/>
                </a:rPr>
                <a:t>Learn. Connect. Grow.</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Guided learning designed</a:t>
                  </a:r>
                </a:p>
                <a:p>
                  <a:pPr algn="ctr"/>
                  <a:r>
                    <a:rPr lang="en-US" sz="1400" kern="0">
                      <a:solidFill>
                        <a:srgbClr val="FFFFFF"/>
                      </a:solidFill>
                      <a:latin typeface="Adobe Clean ExtraBold"/>
                    </a:rPr>
                    <a:t>by Adobe experts</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Quick answers from product guides and support articles</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Communities of experts </a:t>
                  </a:r>
                  <a:br>
                    <a:rPr lang="en-US" sz="1400" kern="0">
                      <a:solidFill>
                        <a:srgbClr val="FFFFFF"/>
                      </a:solidFill>
                      <a:latin typeface="Adobe Clean ExtraBold"/>
                    </a:rPr>
                  </a:br>
                  <a:r>
                    <a:rPr lang="en-US" sz="1400" kern="0">
                      <a:solidFill>
                        <a:srgbClr val="FFFFFF"/>
                      </a:solidFill>
                      <a:latin typeface="Adobe Clean ExtraBold"/>
                    </a:rPr>
                    <a:t>and fellow learners</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Online support</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en-US" sz="2000" b="1">
                    <a:solidFill>
                      <a:srgbClr val="000000"/>
                    </a:solidFill>
                    <a:latin typeface="Adobe Clean"/>
                  </a:rPr>
                  <a:t>Experience League is MOBILE!</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en-US" sz="2000" b="1">
                    <a:solidFill>
                      <a:srgbClr val="000000"/>
                    </a:solidFill>
                    <a:latin typeface="Adobe Clean"/>
                  </a:rPr>
                  <a:t>Experience League is GLOBAL!</a:t>
                </a:r>
              </a:p>
              <a:p>
                <a:pPr>
                  <a:lnSpc>
                    <a:spcPts val="2200"/>
                  </a:lnSpc>
                  <a:defRPr/>
                </a:pPr>
                <a:r>
                  <a:rPr lang="en-US" sz="2000" b="1">
                    <a:solidFill>
                      <a:srgbClr val="000000"/>
                    </a:solidFill>
                    <a:latin typeface="Adobe Clean"/>
                  </a:rPr>
                  <a:t>(12 languages)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en-US" sz="1800">
                <a:latin typeface="Adobe Clean ExtraBold" panose="020B0903020404020204" pitchFamily="34" charset="0"/>
              </a:rPr>
              <a:t>Adobe Experience Cloud: </a:t>
            </a:r>
            <a:r>
              <a:rPr lang="en-US" sz="1800">
                <a:solidFill>
                  <a:srgbClr val="1A1A1A"/>
                </a:solidFill>
                <a:latin typeface="Adobe Clean SemiLight" panose="020B0403020404020204" pitchFamily="34" charset="0"/>
              </a:rPr>
              <a:t>An integrated set of solutions to build campaigns, manage your advertising, and gain deep intelligence about your business. </a:t>
            </a:r>
            <a:r>
              <a:rPr lang="en-US" sz="160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Learn more</a:t>
            </a:r>
            <a:endParaRPr lang="en-US" sz="1600">
              <a:solidFill>
                <a:srgbClr val="F8271A"/>
              </a:solidFill>
              <a:latin typeface="Adobe Clean SemiLight" panose="020B0403020404020204" pitchFamily="34" charset="0"/>
            </a:endParaRP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307777"/>
          </a:xfrm>
          <a:prstGeom prst="rect">
            <a:avLst/>
          </a:prstGeom>
          <a:noFill/>
        </p:spPr>
        <p:txBody>
          <a:bodyPr wrap="square" rtlCol="0">
            <a:spAutoFit/>
          </a:bodyPr>
          <a:lstStyle/>
          <a:p>
            <a:pPr algn="ctr"/>
            <a:r>
              <a:rPr lang="en-US" sz="140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Adobe Experience Cloud Tutorials</a:t>
            </a:r>
            <a:endParaRPr lang="en-US" sz="1400">
              <a:solidFill>
                <a:srgbClr val="F8271A"/>
              </a:solidFill>
              <a:latin typeface="Adobe Clean ExtraBold" panose="020B0903020404020204" pitchFamily="34" charset="0"/>
            </a:endParaRP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Data Insights &amp; Audiences</a:t>
            </a:r>
            <a:endParaRPr sz="1600">
              <a:solidFill>
                <a:srgbClr val="1A1A1A"/>
              </a:solidFill>
              <a:latin typeface="Adobe Clean ExtraBold" panose="020B0903020404020204" pitchFamily="34" charset="0"/>
            </a:endParaRP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Content &amp; Commerce</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Experience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Commerce</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Customer Journeys</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Target</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Campaign</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Journey Optimizer</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Marketo Engage</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903020404020204" pitchFamily="34" charset="0"/>
              </a:rPr>
              <a:t>Marketing Workflow</a:t>
            </a:r>
            <a:endParaRPr sz="1600">
              <a:solidFill>
                <a:srgbClr val="1A1A1A"/>
              </a:solidFill>
              <a:latin typeface="Adobe Clean ExtraBold" panose="020B0903020404020204" pitchFamily="34" charset="0"/>
            </a:endParaRP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en-US">
                <a:solidFill>
                  <a:srgbClr val="1A1A1A"/>
                </a:solidFill>
                <a:latin typeface="Adobe Clean SemiLight" panose="020B0403020404020204" pitchFamily="34" charset="0"/>
              </a:rPr>
              <a:t>Adobe</a:t>
            </a: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 </a:t>
            </a: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Workfront</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a:t>
            </a:r>
            <a:endPar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Customer Journey 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Real-Time CDP</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Audience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023751" cy="1394267"/>
          </a:xfrm>
        </p:spPr>
        <p:txBody>
          <a:bodyPr/>
          <a:lstStyle/>
          <a:p>
            <a:r>
              <a:rPr lang="en-US"/>
              <a:t>Premier Support</a:t>
            </a:r>
          </a:p>
          <a:p>
            <a:pPr>
              <a:lnSpc>
                <a:spcPct val="100000"/>
              </a:lnSpc>
            </a:pPr>
            <a:r>
              <a:rPr lang="en-US" sz="2000" b="0"/>
              <a:t>Offerings: </a:t>
            </a:r>
            <a:r>
              <a:rPr lang="en-US" sz="2000" b="0" u="sng"/>
              <a:t>Business Support  |  Enterprise Support  |  Elite Support</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https://adobe.ly/businesssupport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a:t>Business Support</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3242547935"/>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a:solidFill>
                            <a:schemeClr val="bg1"/>
                          </a:solidFill>
                          <a:latin typeface="+mj-lt"/>
                        </a:rPr>
                        <a:t>Delivery Team &amp; Features</a:t>
                      </a:r>
                      <a:endParaRPr lang="en-US" sz="1600" b="1" i="0">
                        <a:solidFill>
                          <a:schemeClr val="bg1"/>
                        </a:solidFill>
                        <a:latin typeface="+mj-lt"/>
                      </a:endParaRP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Account Support Lead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Business Hours</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6 Users authorized to interact with Customer Support</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enterprisesupport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Enterprise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624243777"/>
              </p:ext>
            </p:extLst>
          </p:nvPr>
        </p:nvGraphicFramePr>
        <p:xfrm>
          <a:off x="380716" y="930651"/>
          <a:ext cx="3948948" cy="57268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Engineer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Online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400" b="0" i="0" u="none" strike="noStrike" kern="1200" baseline="0">
                          <a:solidFill>
                            <a:schemeClr val="tx1"/>
                          </a:solidFill>
                          <a:latin typeface="+mj-lt"/>
                          <a:ea typeface="+mn-ea"/>
                          <a:cs typeface="+mn-cs"/>
                        </a:rPr>
                        <a:t> </a:t>
                      </a:r>
                      <a:r>
                        <a:rPr kumimoji="0" lang="en-US" sz="1400" b="0" i="0" u="none" strike="noStrike" kern="1200" cap="none" spc="0" normalizeH="0" baseline="0">
                          <a:ln>
                            <a:noFill/>
                          </a:ln>
                          <a:solidFill>
                            <a:srgbClr val="000000"/>
                          </a:solidFill>
                          <a:effectLst/>
                          <a:uLnTx/>
                          <a:uFillTx/>
                          <a:latin typeface="+mj-lt"/>
                          <a:ea typeface="+mn-ea"/>
                          <a:cs typeface="+mn-cs"/>
                        </a:rPr>
                        <a:t>24x5</a:t>
                      </a:r>
                      <a:endParaRPr lang="en-US" sz="1400" b="0" i="0" u="none" strike="noStrike" kern="1200" baseline="0">
                        <a:solidFill>
                          <a:schemeClr val="tx1"/>
                        </a:solidFill>
                        <a:latin typeface="+mj-lt"/>
                        <a:ea typeface="+mn-ea"/>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24x7 P1 Issue Support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Named Support Contacts</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Live Telephone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Escalation Management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Support Reviews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Expert Sessions per Year</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Cloud Support Activities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Launch Advisory Services – First Year of new solution</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200" b="0" i="0" kern="1200">
                          <a:solidFill>
                            <a:schemeClr val="tx1">
                              <a:lumMod val="75000"/>
                              <a:lumOff val="25000"/>
                            </a:schemeClr>
                          </a:solidFill>
                          <a:latin typeface="+mn-lt"/>
                          <a:ea typeface="+mn-ea"/>
                          <a:cs typeface="+mn-cs"/>
                        </a:rPr>
                        <a:t>Field Services Activities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10 Users authorized to interact with Customer Support</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5F5F5F"/>
                </a:solidFill>
                <a:cs typeface="Arial"/>
                <a:hlinkClick r:id="rId2"/>
              </a:rPr>
              <a:t>https://adobe.ly/</a:t>
            </a:r>
            <a:r>
              <a:rPr lang="en-US" sz="1200">
                <a:ea typeface="+mn-lt"/>
                <a:cs typeface="+mn-lt"/>
                <a:hlinkClick r:id="rId2"/>
              </a:rPr>
              <a:t>elitesupport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n-US" sz="2800"/>
              <a:t>Elite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b="0" i="0" u="none" strike="noStrike" kern="0" cap="none" spc="0" normalizeH="0" baseline="0" noProof="0">
                  <a:ln>
                    <a:noFill/>
                  </a:ln>
                  <a:solidFill>
                    <a:srgbClr val="FFFFFF"/>
                  </a:solidFill>
                  <a:effectLst/>
                  <a:uLnTx/>
                  <a:uFillTx/>
                  <a:latin typeface="Adobe Clean ExtraBold"/>
                  <a:ea typeface="+mn-ea"/>
                  <a:cs typeface="+mn-cs"/>
                </a:rPr>
                <a:t>Levels &amp; Features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en-US" sz="1400"/>
              <a:t>Access to online resources for documentation, engagement with other experts and customers for best practices, and webinar series (Office Hours). For troubleshooting tips and tricks, several channels are also available for questions and case submissions.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Online Forums</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24x7 access to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Live Chat 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Enablement</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24x7 P1 phone support</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Engagement with other customers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Web case submission</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Start a chat session to get answers and help with case submission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Self Guided journeys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Monthly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Product &amp; Release Documentation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Talk to an Adobe expert or your Named Support Engineer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Not all products have live chat support. </a:t>
            </a:r>
            <a:endParaRPr lang="en-US" sz="800" kern="0">
              <a:solidFill>
                <a:schemeClr val="tx1">
                  <a:lumMod val="50000"/>
                  <a:lumOff val="50000"/>
                </a:schemeClr>
              </a:solidFill>
              <a:latin typeface="Adobe Clean Light" panose="020B0303020404020204" pitchFamily="34" charset="0"/>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447927601"/>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Delivery Team &amp; Features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Assigned Expert</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Named Support Engineer</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Technical Account Manager</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Support 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24x7 P1 Issue Support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Named Support Contacts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Live Telephone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Escalation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Service Reviews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Expert Sessions per Year</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Event 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Environment Review, Maintenance &amp; Monitoring​</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Release, Migration, Upgrade &amp; Product Roadmap Review</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Cloud Support Activities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bg1"/>
                          </a:solidFill>
                          <a:latin typeface="+mj-lt"/>
                          <a:ea typeface="+mn-ea"/>
                          <a:cs typeface="+mn-cs"/>
                        </a:rPr>
                        <a:t>Field </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n-US" sz="1100" b="0" i="0" kern="1200">
                          <a:solidFill>
                            <a:schemeClr val="tx1">
                              <a:lumMod val="75000"/>
                              <a:lumOff val="25000"/>
                            </a:schemeClr>
                          </a:solidFill>
                          <a:latin typeface="+mn-lt"/>
                          <a:ea typeface="+mn-ea"/>
                          <a:cs typeface="+mn-cs"/>
                        </a:rPr>
                        <a:t>Launch Advisory Services – First Year of new solution</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n-US" sz="1100" b="0" i="0" kern="1200">
                          <a:solidFill>
                            <a:schemeClr val="tx1">
                              <a:lumMod val="75000"/>
                              <a:lumOff val="25000"/>
                            </a:schemeClr>
                          </a:solidFill>
                          <a:latin typeface="+mn-lt"/>
                          <a:ea typeface="+mn-ea"/>
                          <a:cs typeface="+mn-cs"/>
                        </a:rPr>
                        <a:t>Field Services Activities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Named Support Contacts – List of 15 Users authorized to interact with Customer Support</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en-US"/>
              <a:t>Customer Support Guidelines</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portals and aliases provide access to a wealth of information and support resources. View your open tickets, submit new ones, and contact Customer Support.</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Covers</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Troubleshooting and resolution assistance for product issues on supported configurations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Remote diagnostics</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Additional Service Enhancements available to customize your support package</a:t>
            </a:r>
          </a:p>
          <a:p>
            <a:pPr marL="0" marR="0" indent="0" algn="l">
              <a:lnSpc>
                <a:spcPct val="110000"/>
              </a:lnSpc>
              <a:spcBef>
                <a:spcPts val="0"/>
              </a:spcBef>
              <a:spcAft>
                <a:spcPts val="0"/>
              </a:spcAft>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Product upgrade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p>
          <a:p>
            <a:pPr>
              <a:lnSpc>
                <a:spcPct val="110000"/>
              </a:lnSpc>
            </a:pPr>
            <a:r>
              <a:rPr lang="en-US" sz="1800" kern="1400" dirty="0">
                <a:ln>
                  <a:noFill/>
                </a:ln>
                <a:solidFill>
                  <a:srgbClr val="000000"/>
                </a:solidFill>
                <a:effectLst/>
                <a:latin typeface="Wingdings"/>
                <a:sym typeface="Wingdings"/>
              </a:rPr>
              <a:t>ü</a:t>
            </a:r>
            <a:r>
              <a:rPr lang="en-US" sz="1800" kern="1400" dirty="0">
                <a:ln>
                  <a:noFill/>
                </a:ln>
                <a:solidFill>
                  <a:srgbClr val="000000"/>
                </a:solidFill>
                <a:effectLst/>
                <a:latin typeface="Calibri"/>
                <a:cs typeface="Calibri"/>
              </a:rPr>
              <a:t> </a:t>
            </a:r>
            <a:r>
              <a:rPr lang="en-US" sz="1800" kern="1400" dirty="0">
                <a:ln>
                  <a:noFill/>
                </a:ln>
                <a:solidFill>
                  <a:srgbClr val="000000"/>
                </a:solidFill>
                <a:effectLst/>
                <a:latin typeface="Adobe Clean"/>
              </a:rPr>
              <a:t>Maintenance releases </a:t>
            </a:r>
            <a:r>
              <a:rPr lang="en-US" kern="1400" dirty="0">
                <a:solidFill>
                  <a:srgbClr val="000000"/>
                </a:solidFill>
                <a:latin typeface="Adobe Clean"/>
              </a:rPr>
              <a:t>(</a:t>
            </a:r>
            <a:r>
              <a:rPr lang="en-US" sz="1800" kern="1400" dirty="0">
                <a:ln>
                  <a:noFill/>
                </a:ln>
                <a:solidFill>
                  <a:srgbClr val="000000"/>
                </a:solidFill>
                <a:effectLst/>
                <a:latin typeface="Adobe Clean"/>
              </a:rPr>
              <a:t>on premise)</a:t>
            </a:r>
            <a:r>
              <a:rPr lang="en-US" kern="1400" dirty="0">
                <a:solidFill>
                  <a:srgbClr val="000000"/>
                </a:solidFill>
                <a:latin typeface="Adobe Clean"/>
              </a:rPr>
              <a:t> </a:t>
            </a:r>
            <a:endParaRPr lang="en-US" sz="1800" kern="1400" dirty="0">
              <a:ln>
                <a:noFill/>
              </a:ln>
              <a:solidFill>
                <a:srgbClr val="000000"/>
              </a:solidFill>
              <a:effectLst/>
              <a:latin typeface="Calibri" panose="020F0502020204030204" pitchFamily="34" charset="0"/>
            </a:endParaRPr>
          </a:p>
          <a:p>
            <a:pPr>
              <a:lnSpc>
                <a:spcPct val="110000"/>
              </a:lnSpc>
            </a:pPr>
            <a:r>
              <a:rPr lang="en-US" kern="1400" dirty="0">
                <a:latin typeface="Wingdings"/>
                <a:ea typeface="+mn-lt"/>
                <a:cs typeface="+mn-lt"/>
                <a:sym typeface="Wingdings"/>
              </a:rPr>
              <a:t>ü</a:t>
            </a:r>
            <a:r>
              <a:rPr lang="en-US" kern="1400" dirty="0">
                <a:latin typeface="Calibri"/>
                <a:ea typeface="+mn-lt"/>
                <a:cs typeface="Calibri"/>
              </a:rPr>
              <a:t> </a:t>
            </a:r>
            <a:r>
              <a:rPr lang="en-US" kern="1400" dirty="0">
                <a:ea typeface="+mn-lt"/>
                <a:cs typeface="+mn-lt"/>
              </a:rPr>
              <a:t>Application Integration Issue*</a:t>
            </a:r>
            <a:endParaRPr lang="en-US" kern="1400" dirty="0"/>
          </a:p>
          <a:p>
            <a:pPr marL="0" marR="0" indent="0" algn="l">
              <a:lnSpc>
                <a:spcPct val="119000"/>
              </a:lnSpc>
              <a:spcBef>
                <a:spcPts val="0"/>
              </a:spcBef>
              <a:spcAft>
                <a:spcPts val="600"/>
              </a:spcAft>
            </a:pPr>
            <a:endParaRPr lang="en-US" sz="1800" kern="140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What Customer Support DOES NOT Cover</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4008661"/>
          </a:xfrm>
          <a:prstGeom prst="rect">
            <a:avLst/>
          </a:prstGeom>
          <a:noFill/>
        </p:spPr>
        <p:txBody>
          <a:bodyPr wrap="square" lIns="91440" tIns="45720" rIns="91440" bIns="45720" anchor="t">
            <a:spAutoFit/>
          </a:bodyPr>
          <a:lstStyle/>
          <a:p>
            <a:pPr>
              <a:lnSpc>
                <a:spcPct val="110000"/>
              </a:lnSpc>
              <a:spcBef>
                <a:spcPts val="300"/>
              </a:spcBef>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Architecture reviews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Custom code review or troubleshooting</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Custom enhancements (submit as idea to the community)</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Knowledge transfer and training services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Development services</a:t>
            </a:r>
            <a:r>
              <a:rPr lang="en-US" kern="1400">
                <a:solidFill>
                  <a:srgbClr val="000000"/>
                </a:solidFill>
                <a:latin typeface="Adobe Clean"/>
              </a:rPr>
              <a:t> </a:t>
            </a:r>
            <a:endParaRPr lang="en-US" kern="1400">
              <a:solidFill>
                <a:srgbClr val="000000"/>
              </a:solidFill>
              <a:latin typeface="Adobe Clean" panose="020B050302040402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Implementation</a:t>
            </a: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Third party product or hardware recommendations</a:t>
            </a:r>
          </a:p>
          <a:p>
            <a:pPr>
              <a:lnSpc>
                <a:spcPct val="110000"/>
              </a:lnSpc>
            </a:pPr>
            <a:r>
              <a:rPr lang="en-US" kern="1400">
                <a:solidFill>
                  <a:srgbClr val="000000"/>
                </a:solidFill>
                <a:latin typeface="Wingdings"/>
                <a:sym typeface="Wingdings"/>
              </a:rPr>
              <a:t>x</a:t>
            </a:r>
            <a:r>
              <a:rPr lang="en-US" kern="1400">
                <a:solidFill>
                  <a:srgbClr val="000000"/>
                </a:solidFill>
                <a:latin typeface="Calibri"/>
                <a:cs typeface="Calibri"/>
              </a:rPr>
              <a:t> </a:t>
            </a:r>
            <a:r>
              <a:rPr lang="en-US" sz="1800" kern="1400">
                <a:ln>
                  <a:noFill/>
                </a:ln>
                <a:solidFill>
                  <a:srgbClr val="000000"/>
                </a:solidFill>
                <a:effectLst/>
                <a:latin typeface="Adobe Clean"/>
              </a:rPr>
              <a:t>Troubleshooting of non-Adobe products</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a:sym typeface="Wingdings"/>
              </a:rPr>
              <a:t>x</a:t>
            </a:r>
            <a:r>
              <a:rPr lang="en-US" sz="1800" kern="1400">
                <a:ln>
                  <a:noFill/>
                </a:ln>
                <a:solidFill>
                  <a:srgbClr val="000000"/>
                </a:solidFill>
                <a:effectLst/>
                <a:latin typeface="Calibri"/>
                <a:cs typeface="Calibri"/>
              </a:rPr>
              <a:t> </a:t>
            </a:r>
            <a:r>
              <a:rPr lang="en-US" sz="1800" kern="1400">
                <a:ln>
                  <a:noFill/>
                </a:ln>
                <a:solidFill>
                  <a:srgbClr val="000000"/>
                </a:solidFill>
                <a:effectLst/>
                <a:latin typeface="Adobe Clean"/>
              </a:rPr>
              <a:t>Issues from non-supported configurations (Note: Such requests are to be channeled)</a:t>
            </a:r>
          </a:p>
          <a:p>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Performance Tuning</a:t>
            </a:r>
            <a:endParaRPr lang="en-US">
              <a:ea typeface="+mn-lt"/>
              <a:cs typeface="+mn-lt"/>
            </a:endParaRPr>
          </a:p>
          <a:p>
            <a:pPr>
              <a:lnSpc>
                <a:spcPct val="110000"/>
              </a:lnSpc>
            </a:pPr>
            <a:r>
              <a:rPr lang="en-US" kern="1400">
                <a:latin typeface="Wingdings"/>
                <a:ea typeface="+mn-lt"/>
                <a:cs typeface="+mn-lt"/>
                <a:sym typeface="Wingdings"/>
              </a:rPr>
              <a:t>x</a:t>
            </a:r>
            <a:r>
              <a:rPr lang="en-US" kern="1400">
                <a:latin typeface="Calibri"/>
                <a:ea typeface="+mn-lt"/>
                <a:cs typeface="Calibri"/>
              </a:rPr>
              <a:t> </a:t>
            </a:r>
            <a:r>
              <a:rPr lang="en-US" kern="1400">
                <a:ea typeface="+mn-lt"/>
                <a:cs typeface="+mn-lt"/>
              </a:rPr>
              <a:t>Non-reproducible issues </a:t>
            </a:r>
            <a:endParaRPr lang="en-US">
              <a:ea typeface="+mn-lt"/>
              <a:cs typeface="+mn-lt"/>
            </a:endParaRP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i="1"/>
              <a:t>*Limited to Only Adobe side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en-US"/>
              <a:t>Ways to Contact Customer Support</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en-US" sz="1400" kern="1400">
                <a:ln>
                  <a:noFill/>
                </a:ln>
                <a:solidFill>
                  <a:srgbClr val="000000"/>
                </a:solidFill>
                <a:effectLst/>
              </a:rPr>
              <a:t>Adobe Customer Support offers support via chat, email, phone, and web. For P1 issues we recommend you contact via phone for immediate assistance.</a:t>
            </a:r>
          </a:p>
          <a:p>
            <a:pPr marL="76200" marR="0" indent="0" algn="l">
              <a:lnSpc>
                <a:spcPct val="119000"/>
              </a:lnSpc>
              <a:spcBef>
                <a:spcPts val="0"/>
              </a:spcBef>
              <a:spcAft>
                <a:spcPts val="600"/>
              </a:spcAft>
            </a:pPr>
            <a:r>
              <a:rPr lang="en-US" sz="1400" kern="1400">
                <a:ln>
                  <a:noFill/>
                </a:ln>
                <a:solidFill>
                  <a:srgbClr val="000000"/>
                </a:solidFill>
                <a:effectLst/>
              </a:rPr>
              <a:t>To enable us to handle your inquiry efficiently, please provide us any and all steps to recreate it on our end; that is, the clearer the details, the better it will be addressed. Upon submitting a ticket, we recommend outlining and/or having ready, depending on the method in which you contact Customer Support, the following applicable information (see page </a:t>
            </a:r>
            <a:r>
              <a:rPr lang="en-US" sz="1400" kern="1400">
                <a:solidFill>
                  <a:srgbClr val="000000"/>
                </a:solidFill>
              </a:rPr>
              <a:t>22</a:t>
            </a:r>
            <a:r>
              <a:rPr lang="en-US" sz="1400" kern="1400">
                <a:ln>
                  <a:noFill/>
                </a:ln>
                <a:solidFill>
                  <a:srgbClr val="000000"/>
                </a:solidFill>
                <a:effectLst/>
              </a:rPr>
              <a:t> for an example):</a:t>
            </a:r>
          </a:p>
          <a:p>
            <a:pPr marL="76200" marR="0" indent="0" algn="l">
              <a:lnSpc>
                <a:spcPct val="119000"/>
              </a:lnSpc>
              <a:spcBef>
                <a:spcPts val="0"/>
              </a:spcBef>
              <a:spcAft>
                <a:spcPts val="0"/>
              </a:spcAft>
            </a:pPr>
            <a:r>
              <a:rPr lang="en-US" sz="1400" kern="1400">
                <a:ln>
                  <a:noFill/>
                </a:ln>
                <a:solidFill>
                  <a:srgbClr val="000000"/>
                </a:solidFill>
                <a:effectLst/>
              </a:rPr>
              <a:t>The portals and aliases provide access to a wealth of information and support resources. View your open tickets, submit new ones, and contact Customer Support.</a:t>
            </a:r>
          </a:p>
          <a:p>
            <a:pPr marL="0" marR="0" indent="0" algn="l">
              <a:lnSpc>
                <a:spcPct val="119000"/>
              </a:lnSpc>
              <a:spcBef>
                <a:spcPts val="0"/>
              </a:spcBef>
              <a:spcAft>
                <a:spcPts val="600"/>
              </a:spcAft>
            </a:pPr>
            <a:endParaRPr lang="en-US" sz="1400" kern="140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843969383"/>
              </p:ext>
            </p:extLst>
          </p:nvPr>
        </p:nvGraphicFramePr>
        <p:xfrm>
          <a:off x="2552700" y="3448050"/>
          <a:ext cx="7172325" cy="2468055"/>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l"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Support Portal</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en-US" sz="1600" b="1" kern="1400">
                          <a:ln>
                            <a:noFill/>
                          </a:ln>
                          <a:solidFill>
                            <a:srgbClr val="000000"/>
                          </a:solidFill>
                          <a:effectLst/>
                          <a:latin typeface="Adobe Clean" panose="020B0503020404020204" pitchFamily="34" charset="0"/>
                        </a:rPr>
                        <a:t>          </a:t>
                      </a:r>
                      <a:r>
                        <a:rPr lang="en-US" sz="1800" b="1" kern="1400">
                          <a:ln>
                            <a:noFill/>
                          </a:ln>
                          <a:solidFill>
                            <a:srgbClr val="000000"/>
                          </a:solidFill>
                          <a:effectLst/>
                          <a:latin typeface="Adobe Clean" panose="020B0503020404020204" pitchFamily="34" charset="0"/>
                        </a:rPr>
                        <a:t>Phone Support</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Adobe Status</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2" action="ppaction://hlinkfile"/>
                        </a:rPr>
                        <a:t>Adobe Experience League Support</a:t>
                      </a: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3"/>
                        </a:rPr>
                        <a:t>Adobe Experience Manager Support</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4"/>
                        </a:rPr>
                        <a:t>Adobe Campaign Support</a:t>
                      </a: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Phone number</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1 800 497 0335 (U.S. &amp; Canada)</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5"/>
                        </a:rPr>
                        <a:t>Regional phone numbers</a:t>
                      </a:r>
                      <a:endParaRPr lang="en-US" sz="1200" kern="1400">
                        <a:ln>
                          <a:noFill/>
                        </a:ln>
                        <a:solidFill>
                          <a:srgbClr val="000000"/>
                        </a:solidFill>
                        <a:effectLst/>
                        <a:latin typeface="Calibri" panose="020F0502020204030204" pitchFamily="34" charset="0"/>
                      </a:endParaRPr>
                    </a:p>
                    <a:p>
                      <a:pPr marR="109842" indent="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Check the Adobe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6"/>
                        </a:rPr>
                        <a:t>General System Status</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0"/>
                        </a:spcAft>
                      </a:pP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en-US" altLang="en-US" sz="2000" b="1" i="0" u="sng" strike="noStrike" cap="none" normalizeH="0" baseline="0">
                <a:ln>
                  <a:noFill/>
                </a:ln>
                <a:solidFill>
                  <a:srgbClr val="FE0C01"/>
                </a:solidFill>
                <a:effectLst/>
                <a:latin typeface="Calibri" panose="020F0502020204030204" pitchFamily="34" charset="0"/>
              </a:rPr>
              <a:t>ENTERPRISE CLOUD SUPPORT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en-US" sz="1100" i="1" kern="1400">
                <a:ln>
                  <a:noFill/>
                </a:ln>
                <a:solidFill>
                  <a:srgbClr val="000000"/>
                </a:solidFill>
                <a:effectLst/>
              </a:rPr>
              <a:t>*Not all products have a support portal or chat, see each product page for methods to contact support</a:t>
            </a:r>
            <a:endParaRPr lang="en-US" sz="1100" kern="1400">
              <a:ln>
                <a:noFill/>
              </a:ln>
              <a:solidFill>
                <a:srgbClr val="000000"/>
              </a:solidFill>
              <a:effectLst/>
            </a:endParaRPr>
          </a:p>
          <a:p>
            <a:pPr marL="0" marR="0" indent="0">
              <a:lnSpc>
                <a:spcPct val="119000"/>
              </a:lnSpc>
              <a:spcBef>
                <a:spcPts val="0"/>
              </a:spcBef>
              <a:spcAft>
                <a:spcPts val="600"/>
              </a:spcAft>
            </a:pPr>
            <a:r>
              <a:rPr lang="en-US" sz="1100" kern="1400">
                <a:ln>
                  <a:noFill/>
                </a:ln>
                <a:solidFill>
                  <a:srgbClr val="000000"/>
                </a:solidFill>
                <a:effectLst/>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en-US"/>
              <a:t>Who can Contact Customer Support?</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en-US" sz="1800" kern="1400">
                <a:ln>
                  <a:noFill/>
                </a:ln>
                <a:solidFill>
                  <a:srgbClr val="000000"/>
                </a:solidFill>
                <a:effectLst/>
                <a:latin typeface="+mn-lt"/>
              </a:rPr>
              <a:t>Adobe accords highest priority to the security and protection of your data. To ensure that, we encourage you to designate some people from your organization as </a:t>
            </a:r>
            <a:r>
              <a:rPr lang="en-US" sz="1800" u="sng" kern="1400">
                <a:ln>
                  <a:noFill/>
                </a:ln>
                <a:solidFill>
                  <a:srgbClr val="085296"/>
                </a:solidFill>
                <a:effectLst/>
                <a:latin typeface="+mn-lt"/>
                <a:hlinkClick r:id="rId2"/>
              </a:rPr>
              <a:t>Named Support Contacts</a:t>
            </a:r>
            <a:r>
              <a:rPr lang="en-US" sz="1800" kern="1400">
                <a:ln>
                  <a:noFill/>
                </a:ln>
                <a:solidFill>
                  <a:srgbClr val="000000"/>
                </a:solidFill>
                <a:effectLst/>
                <a:latin typeface="+mn-lt"/>
              </a:rPr>
              <a:t> who will have full access to the product, are trained on it and can answer basic questions specific to the implementation. </a:t>
            </a:r>
          </a:p>
          <a:p>
            <a:pPr marL="0" marR="0" indent="0" algn="l">
              <a:lnSpc>
                <a:spcPct val="119000"/>
              </a:lnSpc>
              <a:spcBef>
                <a:spcPts val="0"/>
              </a:spcBef>
              <a:spcAft>
                <a:spcPts val="0"/>
              </a:spcAft>
              <a:buNone/>
            </a:pPr>
            <a:r>
              <a:rPr lang="en-US" sz="1800" kern="1400">
                <a:ln>
                  <a:noFill/>
                </a:ln>
                <a:solidFill>
                  <a:srgbClr val="000000"/>
                </a:solidFill>
                <a:effectLst/>
                <a:latin typeface="+mn-lt"/>
              </a:rPr>
              <a:t>· Only Named Support Contacts will be authorized to discuss the data and make necessary changes to the account settings.</a:t>
            </a:r>
          </a:p>
          <a:p>
            <a:pPr marL="0" marR="0" indent="0" algn="l">
              <a:lnSpc>
                <a:spcPct val="119000"/>
              </a:lnSpc>
              <a:spcBef>
                <a:spcPts val="0"/>
              </a:spcBef>
              <a:spcAft>
                <a:spcPts val="0"/>
              </a:spcAft>
              <a:buNone/>
            </a:pPr>
            <a:r>
              <a:rPr lang="en-US" sz="1800" kern="1400">
                <a:ln>
                  <a:noFill/>
                </a:ln>
                <a:solidFill>
                  <a:srgbClr val="000000"/>
                </a:solidFill>
                <a:effectLst/>
                <a:latin typeface="+mn-lt"/>
              </a:rPr>
              <a:t>· People not authorized as Named Support Contact can reach out to Support team, however, will be directed to online help/forums.</a:t>
            </a:r>
          </a:p>
          <a:p>
            <a:pPr marL="0" marR="0" indent="0" algn="l">
              <a:lnSpc>
                <a:spcPct val="110000"/>
              </a:lnSpc>
              <a:spcBef>
                <a:spcPts val="0"/>
              </a:spcBef>
              <a:spcAft>
                <a:spcPts val="0"/>
              </a:spcAft>
              <a:buNone/>
            </a:pPr>
            <a:r>
              <a:rPr lang="en-US" sz="1800" kern="1400">
                <a:ln>
                  <a:noFill/>
                </a:ln>
                <a:solidFill>
                  <a:srgbClr val="000000"/>
                </a:solidFill>
                <a:effectLst/>
                <a:latin typeface="+mn-lt"/>
              </a:rPr>
              <a:t> </a:t>
            </a:r>
          </a:p>
          <a:p>
            <a:pPr marL="304800" marR="0" indent="0" algn="l">
              <a:lnSpc>
                <a:spcPct val="119000"/>
              </a:lnSpc>
              <a:spcBef>
                <a:spcPts val="0"/>
              </a:spcBef>
              <a:spcAft>
                <a:spcPts val="0"/>
              </a:spcAft>
              <a:buNone/>
            </a:pPr>
            <a:r>
              <a:rPr lang="en-US" sz="1800" b="1" kern="1400">
                <a:ln>
                  <a:noFill/>
                </a:ln>
                <a:solidFill>
                  <a:srgbClr val="000000"/>
                </a:solidFill>
                <a:effectLst/>
                <a:latin typeface="+mn-lt"/>
              </a:rPr>
              <a:t>Modifying or adding Named Support Contacts</a:t>
            </a:r>
            <a:endParaRPr lang="en-US" sz="1800" kern="1400">
              <a:ln>
                <a:noFill/>
              </a:ln>
              <a:solidFill>
                <a:srgbClr val="000000"/>
              </a:solidFill>
              <a:effectLst/>
              <a:latin typeface="+mn-lt"/>
            </a:endParaRPr>
          </a:p>
          <a:p>
            <a:pPr marL="457200" marR="0" indent="0" algn="l">
              <a:lnSpc>
                <a:spcPct val="119000"/>
              </a:lnSpc>
              <a:spcBef>
                <a:spcPts val="0"/>
              </a:spcBef>
              <a:spcAft>
                <a:spcPts val="0"/>
              </a:spcAft>
              <a:buNone/>
            </a:pPr>
            <a:r>
              <a:rPr lang="en-US" sz="1800" kern="1400">
                <a:ln>
                  <a:noFill/>
                </a:ln>
                <a:solidFill>
                  <a:srgbClr val="000000"/>
                </a:solidFill>
                <a:effectLst/>
                <a:latin typeface="+mn-lt"/>
              </a:rPr>
              <a:t>· Only existing Named Support Contacts can get any changes made to the list of existing Named Support Contacts in the same organization. </a:t>
            </a:r>
          </a:p>
          <a:p>
            <a:pPr marL="457200" marR="0" indent="0" algn="l">
              <a:lnSpc>
                <a:spcPct val="119000"/>
              </a:lnSpc>
              <a:spcBef>
                <a:spcPts val="0"/>
              </a:spcBef>
              <a:spcAft>
                <a:spcPts val="0"/>
              </a:spcAft>
              <a:buNone/>
            </a:pPr>
            <a:r>
              <a:rPr lang="en-US" sz="1800" kern="1400">
                <a:ln>
                  <a:noFill/>
                </a:ln>
                <a:solidFill>
                  <a:srgbClr val="000000"/>
                </a:solidFill>
                <a:effectLst/>
                <a:latin typeface="+mn-lt"/>
              </a:rPr>
              <a:t>· Contact Customer Care via phone or email to add/remove users.</a:t>
            </a:r>
          </a:p>
          <a:p>
            <a:pPr marL="0" marR="0" indent="0" algn="l">
              <a:lnSpc>
                <a:spcPct val="119000"/>
              </a:lnSpc>
              <a:spcBef>
                <a:spcPts val="0"/>
              </a:spcBef>
              <a:spcAft>
                <a:spcPts val="600"/>
              </a:spcAft>
              <a:buNone/>
            </a:pPr>
            <a:r>
              <a:rPr lang="en-US" sz="1800" kern="1400">
                <a:ln>
                  <a:noFill/>
                </a:ln>
                <a:solidFill>
                  <a:srgbClr val="000000"/>
                </a:solidFill>
                <a:effectLst/>
                <a:latin typeface="+mn-lt"/>
              </a:rPr>
              <a:t> </a:t>
            </a:r>
          </a:p>
          <a:p>
            <a:endParaRPr lang="en-US">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3344392907"/>
              </p:ext>
            </p:extLst>
          </p:nvPr>
        </p:nvGraphicFramePr>
        <p:xfrm>
          <a:off x="3081567" y="4973993"/>
          <a:ext cx="5940425" cy="1526477"/>
        </p:xfrm>
        <a:graphic>
          <a:graphicData uri="http://schemas.openxmlformats.org/drawingml/2006/table">
            <a:tbl>
              <a:tblPr/>
              <a:tblGrid>
                <a:gridCol w="796925">
                  <a:extLst>
                    <a:ext uri="{9D8B030D-6E8A-4147-A177-3AD203B41FA5}">
                      <a16:colId xmlns:a16="http://schemas.microsoft.com/office/drawing/2014/main" val="1633265098"/>
                    </a:ext>
                  </a:extLst>
                </a:gridCol>
                <a:gridCol w="1285875">
                  <a:extLst>
                    <a:ext uri="{9D8B030D-6E8A-4147-A177-3AD203B41FA5}">
                      <a16:colId xmlns:a16="http://schemas.microsoft.com/office/drawing/2014/main" val="2403856680"/>
                    </a:ext>
                  </a:extLst>
                </a:gridCol>
                <a:gridCol w="1285875">
                  <a:extLst>
                    <a:ext uri="{9D8B030D-6E8A-4147-A177-3AD203B41FA5}">
                      <a16:colId xmlns:a16="http://schemas.microsoft.com/office/drawing/2014/main" val="1293264714"/>
                    </a:ext>
                  </a:extLst>
                </a:gridCol>
                <a:gridCol w="1285875">
                  <a:extLst>
                    <a:ext uri="{9D8B030D-6E8A-4147-A177-3AD203B41FA5}">
                      <a16:colId xmlns:a16="http://schemas.microsoft.com/office/drawing/2014/main" val="1936531348"/>
                    </a:ext>
                  </a:extLst>
                </a:gridCol>
                <a:gridCol w="1285875">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en-US" sz="1200" b="1" kern="1200">
                          <a:ln>
                            <a:noFill/>
                          </a:ln>
                          <a:solidFill>
                            <a:srgbClr val="000000"/>
                          </a:solidFill>
                          <a:effectLst/>
                          <a:latin typeface="Adobe Clean" panose="020B0503020404020204" pitchFamily="34" charset="0"/>
                        </a:rPr>
                        <a:t>ADOBE CUSTOMER SUPPORT – SUPPORTED USERS</a:t>
                      </a:r>
                      <a:endParaRPr lang="en-US" sz="1000" kern="1400">
                        <a:ln>
                          <a:noFill/>
                        </a:ln>
                        <a:solidFill>
                          <a:srgbClr val="000000"/>
                        </a:solidFill>
                        <a:effectLst/>
                        <a:latin typeface="Calibri" panose="020F0502020204030204" pitchFamily="34" charset="0"/>
                      </a:endParaRP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Online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Business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Enterprise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Elite Support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en-US" sz="1100" kern="1200">
                          <a:ln>
                            <a:noFill/>
                          </a:ln>
                          <a:solidFill>
                            <a:srgbClr val="000000"/>
                          </a:solidFill>
                          <a:effectLst/>
                          <a:latin typeface="Adobe Clean Light" panose="020B0303020404020204" pitchFamily="34" charset="0"/>
                        </a:rPr>
                        <a:t># Supported Contacts by product</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4</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6</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10</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en-US" sz="1800" kern="1400">
                          <a:ln>
                            <a:noFill/>
                          </a:ln>
                          <a:solidFill>
                            <a:srgbClr val="000000"/>
                          </a:solidFill>
                          <a:effectLst/>
                          <a:latin typeface="Adobe Clean Light" panose="020B0303020404020204" pitchFamily="34" charset="0"/>
                        </a:rPr>
                        <a:t>15</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en-US"/>
              <a:t>Adobe Customer Support Regional Hours, Language &amp; Phone Options</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Adobe’s local business hours align to the customer’s billing region.</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en-US" sz="1800" b="1" kern="1400">
                <a:ln>
                  <a:noFill/>
                </a:ln>
                <a:solidFill>
                  <a:srgbClr val="000000"/>
                </a:solidFill>
                <a:effectLst/>
                <a:latin typeface="Adobe Clean" panose="020B0503020404020204" pitchFamily="34" charset="0"/>
              </a:rPr>
              <a:t>Regional Hours of Operations &amp; Language Support</a:t>
            </a:r>
            <a:endParaRPr lang="en-US" sz="1100" kern="140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en-US" sz="1100" kern="1400">
                <a:ln>
                  <a:noFill/>
                </a:ln>
                <a:solidFill>
                  <a:srgbClr val="000000"/>
                </a:solidFill>
                <a:effectLst/>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Americas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Europe, Middle East &amp; Africa</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6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333142257"/>
              </p:ext>
            </p:ext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Americas</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EMEA</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APAC</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U.S</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Denmark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(+45) 80 20 6017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Australia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(+61) 1800 358 683</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Canada</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France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(+33) 08 05 540 755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China mainland</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(+86) 108 004 400 548</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Germany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(+49) 0800 752 2581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Hong Kong SAR of China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(+852) 30 713 107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Italy</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(+39) 800 919 224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India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(+91) 0008 004 402 107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Sweden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(+46) 0200 810 330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Malaysia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(+60) 1800 220 120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UK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(+44) 0800 169 0454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New Zealand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(+64) 050 861 4264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Philippines (toll)</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(+63) 1 800 8908 8359</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Singapore</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(+65) 1 800 818 5220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South Korea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(+82) 080 517 0880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Taiwan region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(+886) 0 800 066 6381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Asia Pacific</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Japan*</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9 am to 5:30 pm</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en-US" sz="1050" i="1" kern="1400">
                <a:ln>
                  <a:noFill/>
                </a:ln>
                <a:solidFill>
                  <a:srgbClr val="000000"/>
                </a:solidFill>
                <a:effectLst/>
              </a:rPr>
              <a:t>Exceptions:</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*Language support is available only in English and Japanese.</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Adobe Commerce excludes Japanese language support.</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(Japan) P2, P3, P4 cases are limited to business hours only.</a:t>
            </a:r>
            <a:endParaRPr lang="en-US" sz="1050" kern="1400">
              <a:ln>
                <a:noFill/>
              </a:ln>
              <a:solidFill>
                <a:srgbClr val="000000"/>
              </a:solidFill>
              <a:effectLst/>
              <a:latin typeface="Adobe Clean SemiLight"/>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en-US" sz="1050" i="1" kern="1400">
                <a:ln>
                  <a:noFill/>
                </a:ln>
                <a:solidFill>
                  <a:srgbClr val="000000"/>
                </a:solidFill>
                <a:effectLst/>
              </a:rPr>
              <a:t>If your locale is not represented with a specific customer care telephone number, </a:t>
            </a:r>
            <a:r>
              <a:rPr lang="en-US" sz="1050" b="1" i="1" kern="1400">
                <a:ln>
                  <a:noFill/>
                </a:ln>
                <a:solidFill>
                  <a:srgbClr val="000000"/>
                </a:solidFill>
                <a:effectLst/>
              </a:rPr>
              <a:t>please use +1 800 497 0335</a:t>
            </a:r>
            <a:r>
              <a:rPr lang="en-US" sz="1050" i="1" kern="1400">
                <a:ln>
                  <a:noFill/>
                </a:ln>
                <a:solidFill>
                  <a:srgbClr val="000000"/>
                </a:solidFill>
                <a:effectLst/>
              </a:rPr>
              <a:t>. Please note that this is a number in the USA, so call charges may apply in your market.</a:t>
            </a:r>
            <a:r>
              <a:rPr lang="en-US" sz="1050" i="1" kern="1400">
                <a:solidFill>
                  <a:srgbClr val="000000"/>
                </a:solidFill>
              </a:rPr>
              <a:t> </a:t>
            </a:r>
            <a:endParaRPr lang="en-US" sz="1600" i="1"/>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198136534"/>
              </p:ext>
            </p:extLst>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en-US" sz="1050">
                          <a:effectLst/>
                          <a:latin typeface="Calibri"/>
                        </a:rPr>
                        <a:t>Marketo Engage Phone Support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en-US" sz="1050" b="1">
                          <a:effectLst/>
                          <a:latin typeface="Calibri"/>
                        </a:rPr>
                        <a:t>Americas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Europe, Middle East, &amp; Africa</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APAC </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a:rPr>
                        <a:t>Japan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en-US" sz="1050" b="0" i="0" u="none" strike="noStrike" noProof="0">
                          <a:effectLst/>
                          <a:latin typeface="Calibri"/>
                        </a:rPr>
                        <a:t>Toll Free: +1 877 270 6586</a:t>
                      </a:r>
                      <a:r>
                        <a:rPr lang="en-US" sz="1050" b="1" i="0" u="none" strike="noStrike" noProof="0">
                          <a:effectLst/>
                          <a:latin typeface="Calibri"/>
                        </a:rPr>
                        <a:t> </a:t>
                      </a:r>
                    </a:p>
                    <a:p>
                      <a:pPr lv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UK: 0800 151 3030 </a:t>
                      </a:r>
                      <a:endParaRPr lang="en-US"/>
                    </a:p>
                    <a:p>
                      <a:pPr lvl="0">
                        <a:buNone/>
                      </a:pPr>
                      <a:r>
                        <a:rPr lang="en-US" sz="1050" b="0" i="0" u="none" strike="noStrike" noProof="0">
                          <a:effectLst/>
                          <a:latin typeface="Calibri"/>
                        </a:rPr>
                        <a:t>EU: +353 1 242 3030 </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AUS: +61 2 8031 8188</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en-US"/>
              <a:t>Adobe Customer Support Priority Definitions</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en-US" sz="1400" kern="1400">
                <a:ln>
                  <a:noFill/>
                </a:ln>
                <a:solidFill>
                  <a:srgbClr val="000000"/>
                </a:solidFill>
                <a:effectLst/>
              </a:rPr>
              <a:t>We base the response times and actions on an assessment of the impact reported by your business. The more serious the business impact, the higher the assigned priority. The following guidelines will assist you in determining the appropriate priority level. </a:t>
            </a:r>
          </a:p>
          <a:p>
            <a:pPr marL="0" marR="0" indent="0" algn="l">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175504" cy="665310"/>
          </a:xfrm>
          <a:prstGeom prst="rect">
            <a:avLst/>
          </a:prstGeom>
          <a:noFill/>
        </p:spPr>
        <p:txBody>
          <a:bodyPr wrap="square">
            <a:spAutoFit/>
          </a:bodyPr>
          <a:lstStyle/>
          <a:p>
            <a:pPr marL="0" marR="0" indent="0" algn="l">
              <a:lnSpc>
                <a:spcPct val="119000"/>
              </a:lnSpc>
              <a:spcBef>
                <a:spcPts val="0"/>
              </a:spcBef>
              <a:spcAft>
                <a:spcPts val="600"/>
              </a:spcAft>
            </a:pPr>
            <a:r>
              <a:rPr lang="en-US" sz="1400" b="1" kern="1400">
                <a:ln>
                  <a:noFill/>
                </a:ln>
                <a:solidFill>
                  <a:srgbClr val="000000"/>
                </a:solidFill>
                <a:effectLst/>
                <a:latin typeface="+mj-lt"/>
              </a:rPr>
              <a:t>Service Level Targets: Initial Response &amp; Priority Definitions</a:t>
            </a:r>
            <a:endParaRPr lang="en-US" sz="1400" kern="1400">
              <a:ln>
                <a:noFill/>
              </a:ln>
              <a:solidFill>
                <a:srgbClr val="000000"/>
              </a:solidFill>
              <a:effectLst/>
              <a:latin typeface="+mj-lt"/>
            </a:endParaRPr>
          </a:p>
          <a:p>
            <a:pPr marL="0" marR="0" indent="0" algn="l">
              <a:lnSpc>
                <a:spcPct val="119000"/>
              </a:lnSpc>
              <a:spcBef>
                <a:spcPts val="0"/>
              </a:spcBef>
              <a:spcAft>
                <a:spcPts val="600"/>
              </a:spcAft>
            </a:pPr>
            <a:r>
              <a:rPr lang="en-US" sz="1400" kern="1400">
                <a:ln>
                  <a:noFill/>
                </a:ln>
                <a:solidFill>
                  <a:srgbClr val="000000"/>
                </a:solidFill>
                <a:effectLst/>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093670794"/>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en-US" sz="1200" b="1" kern="1400">
                          <a:ln>
                            <a:noFill/>
                          </a:ln>
                          <a:solidFill>
                            <a:srgbClr val="020302"/>
                          </a:solidFill>
                          <a:effectLst/>
                          <a:latin typeface="Adobe Clean" panose="020B0503020404020204" pitchFamily="34" charset="0"/>
                        </a:rPr>
                        <a:t>Priority</a:t>
                      </a:r>
                      <a:endParaRPr lang="en-US" sz="16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en-US" sz="1200" b="1" kern="1400" spc="-20">
                          <a:ln>
                            <a:noFill/>
                          </a:ln>
                          <a:solidFill>
                            <a:srgbClr val="020302"/>
                          </a:solidFill>
                          <a:effectLst/>
                          <a:latin typeface="Adobe Clean" panose="020B0503020404020204" pitchFamily="34" charset="0"/>
                        </a:rPr>
                        <a:t>Definitions</a:t>
                      </a:r>
                      <a:endParaRPr lang="en-US" sz="1600" b="1"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en-US" sz="1000" kern="1400" spc="-20">
                          <a:ln>
                            <a:noFill/>
                          </a:ln>
                          <a:solidFill>
                            <a:srgbClr val="020302"/>
                          </a:solidFill>
                          <a:effectLst/>
                          <a:latin typeface="Adobe Clean" panose="020B0503020404020204" pitchFamily="34" charset="0"/>
                        </a:rPr>
                        <a:t>Online</a:t>
                      </a:r>
                      <a:endParaRPr lang="en-US" sz="1100" kern="1400">
                        <a:ln>
                          <a:noFill/>
                        </a:ln>
                        <a:solidFill>
                          <a:srgbClr val="000000"/>
                        </a:solidFill>
                        <a:effectLst/>
                        <a:latin typeface="Adobe Clean Light" panose="020B0303020404020204" pitchFamily="34" charset="0"/>
                      </a:endParaRPr>
                    </a:p>
                    <a:p>
                      <a:pPr marL="133350" marR="0" indent="0" algn="l" rtl="0">
                        <a:lnSpc>
                          <a:spcPct val="119000"/>
                        </a:lnSpc>
                        <a:spcBef>
                          <a:spcPts val="0"/>
                        </a:spcBef>
                        <a:spcAft>
                          <a:spcPts val="0"/>
                        </a:spcAft>
                      </a:pPr>
                      <a:r>
                        <a:rPr lang="en-US" sz="1000" kern="1400" spc="-20">
                          <a:ln>
                            <a:noFill/>
                          </a:ln>
                          <a:solidFill>
                            <a:srgbClr val="020302"/>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Business</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90805"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Enterprise</a:t>
                      </a:r>
                      <a:r>
                        <a:rPr lang="en-US" sz="1000" kern="1400" spc="-85">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56502"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Elite</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186055" marR="0" indent="0" algn="l" rtl="0">
                        <a:lnSpc>
                          <a:spcPct val="119000"/>
                        </a:lnSpc>
                        <a:spcBef>
                          <a:spcPts val="0"/>
                        </a:spcBef>
                        <a:spcAft>
                          <a:spcPts val="0"/>
                        </a:spcAft>
                      </a:pPr>
                      <a:r>
                        <a:rPr lang="en-US" sz="1000" kern="1400" spc="-10">
                          <a:ln>
                            <a:noFill/>
                          </a:ln>
                          <a:solidFill>
                            <a:srgbClr val="FFFFFF"/>
                          </a:solidFill>
                          <a:effectLst/>
                          <a:latin typeface="Adobe Clean" panose="020B0503020404020204" pitchFamily="34" charset="0"/>
                        </a:rPr>
                        <a:t>Support</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en-US" sz="1100" b="1" kern="1400">
                          <a:ln>
                            <a:noFill/>
                          </a:ln>
                          <a:solidFill>
                            <a:srgbClr val="000000"/>
                          </a:solidFill>
                          <a:effectLst/>
                          <a:latin typeface="Adobe Clean" panose="020B0503020404020204" pitchFamily="34" charset="0"/>
                        </a:rPr>
                        <a:t>PRIORITY 1</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en-US" sz="1200" kern="1400">
                          <a:ln>
                            <a:noFill/>
                          </a:ln>
                          <a:solidFill>
                            <a:srgbClr val="000000"/>
                          </a:solidFill>
                          <a:effectLst/>
                          <a:latin typeface="Adobe Clean Light" panose="020B0303020404020204" pitchFamily="34" charset="0"/>
                        </a:rPr>
                        <a:t>Customer’s production business functions are down or have significant data loss or service degradation and immediate attention is required to restore functionality and usability. </a:t>
                      </a:r>
                      <a:endParaRPr lang="en-US" sz="1000" kern="1400">
                        <a:ln>
                          <a:noFill/>
                        </a:ln>
                        <a:solidFill>
                          <a:srgbClr val="000000"/>
                        </a:solidFill>
                        <a:effectLst/>
                        <a:latin typeface="Calibri" panose="020F050202020403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295"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 </a:t>
                      </a:r>
                    </a:p>
                    <a:p>
                      <a:pPr marL="0" marR="328930" indent="-3175"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64160" indent="11557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24x7 /</a:t>
                      </a:r>
                      <a:r>
                        <a:rPr lang="en-US" sz="1000" kern="1400" spc="5">
                          <a:ln>
                            <a:noFill/>
                          </a:ln>
                          <a:solidFill>
                            <a:srgbClr val="020302"/>
                          </a:solidFill>
                          <a:effectLst/>
                          <a:latin typeface="Adobe Clean" panose="020B0503020404020204" pitchFamily="34" charset="0"/>
                        </a:rPr>
                        <a:t> </a:t>
                      </a:r>
                    </a:p>
                    <a:p>
                      <a:pPr marL="0" marR="276860" indent="103492"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15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2</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have major service degradation or potential data loss, or a major feature is impacted.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 </a:t>
                      </a:r>
                    </a:p>
                    <a:p>
                      <a:pPr marL="0" marR="32893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24x5 </a:t>
                      </a:r>
                      <a:r>
                        <a:rPr lang="en-US" sz="1000" kern="1400" spc="-10">
                          <a:ln>
                            <a:noFill/>
                          </a:ln>
                          <a:solidFill>
                            <a:srgbClr val="020302"/>
                          </a:solidFill>
                          <a:effectLst/>
                          <a:latin typeface="Adobe Clean" panose="020B0503020404020204" pitchFamily="34" charset="0"/>
                        </a:rPr>
                        <a:t>/</a:t>
                      </a:r>
                      <a:r>
                        <a:rPr lang="en-US" sz="1000" kern="1400" spc="-5">
                          <a:ln>
                            <a:noFill/>
                          </a:ln>
                          <a:solidFill>
                            <a:srgbClr val="020302"/>
                          </a:solidFill>
                          <a:effectLst/>
                          <a:latin typeface="Adobe Clean" panose="020B0503020404020204" pitchFamily="34" charset="0"/>
                        </a:rPr>
                        <a:t> </a:t>
                      </a:r>
                    </a:p>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minutes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PRIORITY 3</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Customer’s business functions has minor to no service degradation but there exists a solution/workaround allowing business functions to continue normally.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859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6</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hours / </a:t>
                      </a:r>
                    </a:p>
                    <a:p>
                      <a:pPr marL="0" marR="1898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hours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24x5 /</a:t>
                      </a:r>
                    </a:p>
                    <a:p>
                      <a:pPr marL="0" marR="32956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hour</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en-US" sz="1100" b="1" kern="1400">
                          <a:ln>
                            <a:noFill/>
                          </a:ln>
                          <a:solidFill>
                            <a:srgbClr val="000000"/>
                          </a:solidFill>
                          <a:effectLst/>
                          <a:latin typeface="Adobe Clean" panose="020B0503020404020204" pitchFamily="34" charset="0"/>
                        </a:rPr>
                        <a:t>PRIORITY 4</a:t>
                      </a:r>
                      <a:br>
                        <a:rPr lang="en-US" sz="1100"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General question regarding current product functionality or an enhancement request. </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days /</a:t>
                      </a:r>
                    </a:p>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 </a:t>
                      </a:r>
                      <a:r>
                        <a:rPr lang="en-US" sz="1000" kern="1400" spc="-20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3</a:t>
                      </a:r>
                      <a:r>
                        <a:rPr lang="en-US" sz="1000" kern="1400" spc="-85">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days</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0505"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Business day / </a:t>
                      </a:r>
                    </a:p>
                    <a:p>
                      <a:pPr marL="0" marR="231140" indent="0" algn="ctr" rtl="0">
                        <a:lnSpc>
                          <a:spcPct val="100000"/>
                        </a:lnSpc>
                        <a:spcBef>
                          <a:spcPts val="0"/>
                        </a:spcBef>
                        <a:spcAft>
                          <a:spcPts val="0"/>
                        </a:spcAft>
                      </a:pPr>
                      <a:r>
                        <a:rPr lang="en-US" sz="1000" kern="1400" spc="-200">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day</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n-US">
                <a:latin typeface="+mj-lt"/>
              </a:rPr>
              <a:t>Adobe Analytics: </a:t>
            </a:r>
            <a:r>
              <a:rPr lang="en-US">
                <a:solidFill>
                  <a:schemeClr val="tx1"/>
                </a:solidFill>
                <a:latin typeface="+mj-lt"/>
              </a:rPr>
              <a:t>Industry-leading solution for collecting, organizing, analyzing, and reporting on everything your customers do.</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Insights Into Results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Business users and senior decision-makers can now access insights easily and quickly on their mobile devices and get instant answers to interactive queries.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New Algorithmic Attribution Model</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Users can now evaluate their marketing investments more precisely across paid, earned, and owned media.</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Empower business intelligence and data science teams to stitch and analyze cross-channel data with a powerful analytics toolkit.</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8">
                    <a:extLst>
                      <a:ext uri="{A12FA001-AC4F-418D-AE19-62706E023703}">
                        <ahyp:hlinkClr xmlns:ahyp="http://schemas.microsoft.com/office/drawing/2018/hyperlinkcolor" val="tx"/>
                      </a:ext>
                    </a:extLst>
                  </a:hlinkClick>
                </a:rPr>
                <a:t>Implementation Guide</a:t>
              </a:r>
              <a:endParaRPr lang="en-US" sz="1400">
                <a:solidFill>
                  <a:schemeClr val="bg1"/>
                </a:solidFill>
                <a:latin typeface="+mj-lt"/>
              </a:endParaRP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9">
                    <a:extLst>
                      <a:ext uri="{A12FA001-AC4F-418D-AE19-62706E023703}">
                        <ahyp:hlinkClr xmlns:ahyp="http://schemas.microsoft.com/office/drawing/2018/hyperlinkcolor" val="tx"/>
                      </a:ext>
                    </a:extLst>
                  </a:hlinkClick>
                </a:rPr>
                <a:t>Analytics Community</a:t>
              </a:r>
              <a:endParaRPr lang="en-US" sz="1400">
                <a:solidFill>
                  <a:schemeClr val="bg1"/>
                </a:solidFill>
                <a:latin typeface="+mj-lt"/>
              </a:endParaRP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extLst>
                      <a:ext uri="{A12FA001-AC4F-418D-AE19-62706E023703}">
                        <ahyp:hlinkClr xmlns:ahyp="http://schemas.microsoft.com/office/drawing/2018/hyperlinkcolor" val="tx"/>
                      </a:ext>
                    </a:extLst>
                  </a:hlinkClick>
                </a:rPr>
                <a:t>Learn &amp; Support</a:t>
              </a:r>
              <a:endParaRPr lang="en-US" sz="1400">
                <a:solidFill>
                  <a:srgbClr val="FFFFFF"/>
                </a:solidFill>
                <a:latin typeface="+mj-lt"/>
              </a:endParaRP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extLst>
                      <a:ext uri="{A12FA001-AC4F-418D-AE19-62706E023703}">
                        <ahyp:hlinkClr xmlns:ahyp="http://schemas.microsoft.com/office/drawing/2018/hyperlinkcolor" val="tx"/>
                      </a:ext>
                    </a:extLst>
                  </a:hlinkClick>
                </a:rPr>
                <a:t>Analytics Exchange</a:t>
              </a:r>
              <a:endParaRPr lang="en-US" sz="1400">
                <a:solidFill>
                  <a:schemeClr val="bg1"/>
                </a:solidFill>
                <a:latin typeface="+mj-lt"/>
              </a:endParaRP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extLst>
                      <a:ext uri="{A12FA001-AC4F-418D-AE19-62706E023703}">
                        <ahyp:hlinkClr xmlns:ahyp="http://schemas.microsoft.com/office/drawing/2018/hyperlinkcolor" val="tx"/>
                      </a:ext>
                    </a:extLst>
                  </a:hlinkClick>
                </a:rPr>
                <a:t>Analytics Documentation</a:t>
              </a:r>
              <a:endParaRPr lang="en-US" sz="1400">
                <a:solidFill>
                  <a:schemeClr val="bg1"/>
                </a:solidFill>
                <a:latin typeface="+mj-lt"/>
              </a:endParaRP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4615</Words>
  <Application>Microsoft Macintosh PowerPoint</Application>
  <PresentationFormat>Widescreen</PresentationFormat>
  <Paragraphs>706</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vt:lpstr>
      <vt:lpstr>Adobe Clean ExtraBold</vt:lpstr>
      <vt:lpstr>Adobe Clean Light</vt:lpstr>
      <vt:lpstr>Adobe Clean SemiLight</vt:lpstr>
      <vt:lpstr>Adobe Clean SemiLight (Body)</vt:lpstr>
      <vt:lpstr>adobe-clean-ux</vt:lpstr>
      <vt:lpstr>Arial</vt:lpstr>
      <vt:lpstr>Calibri</vt:lpstr>
      <vt:lpstr>Wingdings</vt:lpstr>
      <vt:lpstr>Adobe Corporate Master 2020</vt:lpstr>
      <vt:lpstr>Adobe Experience Cloud Customer Support Guide</vt:lpstr>
      <vt:lpstr>PowerPoint Presentation</vt:lpstr>
      <vt:lpstr>Adobe Experience Cloud: An integrated set of solutions to build campaigns, manage your advertising, and gain deep intelligence about your business. Learn more</vt:lpstr>
      <vt:lpstr>Customer Support Guidelines</vt:lpstr>
      <vt:lpstr>Ways to Contact Customer Support</vt:lpstr>
      <vt:lpstr>Who can Contact Customer Support?</vt:lpstr>
      <vt:lpstr>Adobe Customer Support Regional Hours, Language &amp; Phone Options</vt:lpstr>
      <vt:lpstr>Adobe Customer Support Priority Definitions</vt:lpstr>
      <vt:lpstr>Adobe Analytics: Industry-leading solution for collecting, organizing, analyzing, and reporting on everything your customers do.</vt:lpstr>
      <vt:lpstr>Adobe Audience Manager: Data management platform that helps you build unique audience profiles so you can identify your most valuable segments and use them across any digital channel.</vt:lpstr>
      <vt:lpstr>Adobe Target: makes it easy to identify your best content through tests that are easy to execute. So, you can deliver the right experience to the right customer.</vt:lpstr>
      <vt:lpstr>Adobe Experience Manager: powerful platform to manage and deliver connected digital experiences across the customer journey from online to physical interactions.</vt:lpstr>
      <vt:lpstr>Adobe Campaign: Cross-channel campaign management tool that helps you improve and personalize campaigns across all of your media.</vt:lpstr>
      <vt:lpstr>Adobe Experience Platform: Platform enables organizations to centralize and standardize customer data and content from any system and apply data science and machine learning to dramatically improve the design and delivery of rich, personalized customer experiences.</vt:lpstr>
      <vt:lpstr>Adobe Primetime: Multiscreen TV platform that helps broadcasters, cable networks and service providers create and monetize engaging and personalized TV and film experiences.</vt:lpstr>
      <vt:lpstr>Adobe Marketo Engage: Keep customers engaged every step of the way by radically transforming the customer experience management with Marketo Engage.</vt:lpstr>
      <vt:lpstr>Adobe Commerce: End-to-end commerce that grows with you — any size, any place.</vt:lpstr>
      <vt:lpstr>Adobe Workfront: Connect, collaborate, and execute on complex workflows—from anywhere. </vt:lpstr>
      <vt:lpstr>Adobe Ad Cloud: helps you forecast the best mix of search, display and dynamic ads based on your budget. It also automates the execution of your media plan.</vt:lpstr>
      <vt:lpstr>Create a Support Case | Adobe Experience Manager, Adobe Experience Platform &amp; Adobe Campaign</vt:lpstr>
      <vt:lpstr>Case Description | Adobe Experience Manager, Adobe Experience Platform &amp; Adobe Campaign</vt:lpstr>
      <vt:lpstr>Create a Support Case | Adobe Analytics, Adobe Audience Manager, Adobe Target</vt:lpstr>
      <vt:lpstr>Create a Support Case | Adobe Primetime</vt:lpstr>
      <vt:lpstr>Create a Support Case | Adobe Commerce</vt:lpstr>
      <vt:lpstr>Create a Support Case | Adobe Marketo Engage</vt:lpstr>
      <vt:lpstr>Engaging With Adobe Customer Support</vt:lpstr>
      <vt:lpstr>Tools &amp; Resources</vt:lpstr>
      <vt:lpstr>PowerPoint Presentation</vt:lpstr>
      <vt:lpstr>PowerPoint Presentation</vt:lpstr>
      <vt:lpstr>PowerPoint Presentation</vt:lpstr>
      <vt:lpstr>Business Support</vt:lpstr>
      <vt:lpstr>Enterprise Support</vt:lpstr>
      <vt:lpstr>Elite Support</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Akilah Johnson</cp:lastModifiedBy>
  <cp:revision>8</cp:revision>
  <dcterms:created xsi:type="dcterms:W3CDTF">2020-03-17T17:00:03Z</dcterms:created>
  <dcterms:modified xsi:type="dcterms:W3CDTF">2021-10-26T22:26:56Z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